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slides/slide28.xml" ContentType="application/vnd.openxmlformats-officedocument.presentationml.slide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6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7.xml" ContentType="application/vnd.openxmlformats-officedocument.presentationml.slide+xml"/>
  <Override PartName="/ppt/slides/slide27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5.xml" ContentType="application/vnd.openxmlformats-officedocument.presentationml.slide+xml"/>
  <Override PartName="/ppt/slides/slide21.xml" ContentType="application/vnd.openxmlformats-officedocument.presentationml.slide+xml"/>
  <Override PartName="/ppt/slides/slide18.xml" ContentType="application/vnd.openxmlformats-officedocument.presentationml.slide+xml"/>
  <Override PartName="/ppt/slides/slide22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2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5.xml" ContentType="application/vnd.openxmlformats-officedocument.theme+xml"/>
  <Override PartName="/ppt/theme/themeOverride1.xml" ContentType="application/vnd.openxmlformats-officedocument.themeOverrid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  <p:sldMasterId id="2147483746" r:id="rId2"/>
    <p:sldMasterId id="2147483780" r:id="rId3"/>
    <p:sldMasterId id="2147483864" r:id="rId4"/>
  </p:sldMasterIdLst>
  <p:notesMasterIdLst>
    <p:notesMasterId r:id="rId33"/>
  </p:notesMasterIdLst>
  <p:sldIdLst>
    <p:sldId id="257" r:id="rId5"/>
    <p:sldId id="258" r:id="rId6"/>
    <p:sldId id="269" r:id="rId7"/>
    <p:sldId id="261" r:id="rId8"/>
    <p:sldId id="259" r:id="rId9"/>
    <p:sldId id="260" r:id="rId10"/>
    <p:sldId id="268" r:id="rId11"/>
    <p:sldId id="294" r:id="rId12"/>
    <p:sldId id="263" r:id="rId13"/>
    <p:sldId id="264" r:id="rId14"/>
    <p:sldId id="293" r:id="rId15"/>
    <p:sldId id="266" r:id="rId16"/>
    <p:sldId id="267" r:id="rId17"/>
    <p:sldId id="265" r:id="rId18"/>
    <p:sldId id="285" r:id="rId19"/>
    <p:sldId id="284" r:id="rId20"/>
    <p:sldId id="296" r:id="rId21"/>
    <p:sldId id="279" r:id="rId22"/>
    <p:sldId id="286" r:id="rId23"/>
    <p:sldId id="291" r:id="rId24"/>
    <p:sldId id="292" r:id="rId25"/>
    <p:sldId id="287" r:id="rId26"/>
    <p:sldId id="289" r:id="rId27"/>
    <p:sldId id="290" r:id="rId28"/>
    <p:sldId id="288" r:id="rId29"/>
    <p:sldId id="304" r:id="rId30"/>
    <p:sldId id="305" r:id="rId31"/>
    <p:sldId id="302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1572" y="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customXml" Target="../customXml/item2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6AE8E4A-639D-4745-917B-034F7E17BBC6}" type="datetimeFigureOut">
              <a:rPr lang="en-GB"/>
              <a:pPr>
                <a:defRPr/>
              </a:pPr>
              <a:t>10/06/2019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51405AA-9799-4A07-A2D5-D114500409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/>
              <a:t>Read Chris’s Story to the class and talk through the questions after.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4506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11E537F-CEE3-4CF1-BDE9-8627B1149850}" type="slidenum">
              <a:rPr lang="en-GB" sz="1200">
                <a:latin typeface="Calibri" pitchFamily="34" charset="0"/>
              </a:rPr>
              <a:pPr algn="r"/>
              <a:t>15</a:t>
            </a:fld>
            <a:endParaRPr lang="en-GB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8EECFD-1C59-45E4-BE7F-2BD8681EBA58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GB"/>
          </a:p>
        </p:txBody>
      </p:sp>
      <p:sp>
        <p:nvSpPr>
          <p:cNvPr id="4403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4403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4EF5439-77D0-44B6-AF8E-B4C227381856}" type="slidenum">
              <a:rPr lang="en-GB" sz="1200">
                <a:latin typeface="Calibri" pitchFamily="34" charset="0"/>
              </a:rPr>
              <a:pPr algn="r"/>
              <a:t>16</a:t>
            </a:fld>
            <a:endParaRPr lang="en-GB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6F44C8-B951-4386-976B-517C23CBB68A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GB"/>
          </a:p>
        </p:txBody>
      </p:sp>
      <p:sp>
        <p:nvSpPr>
          <p:cNvPr id="4403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37FA62C-147B-47E0-8352-80D849BC8B77}" type="slidenum">
              <a:rPr lang="en-US" sz="1200">
                <a:latin typeface="Calibri" pitchFamily="34" charset="0"/>
              </a:rPr>
              <a:pPr algn="r"/>
              <a:t>20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440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/>
              <a:t>There are four phases in the menstrual cycle, each controlled by rising and falling levels of hormones.  The cycle can vary in length for each woman.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/>
              <a:t>Although the cycle length is counted from the first day of menstruation, it is easier to explain if we start with the pre-ovulatory phase, before the egg is released.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/>
              <a:t>Stages:</a:t>
            </a:r>
          </a:p>
          <a:p>
            <a:pPr eaLnBrk="1" hangingPunct="1">
              <a:spcBef>
                <a:spcPct val="0"/>
              </a:spcBef>
            </a:pPr>
            <a:r>
              <a:rPr lang="en-US"/>
              <a:t>	1.) Pre-Ovulatory- ovary gets ready to release an egg</a:t>
            </a:r>
          </a:p>
          <a:p>
            <a:pPr eaLnBrk="1" hangingPunct="1">
              <a:spcBef>
                <a:spcPct val="0"/>
              </a:spcBef>
            </a:pPr>
            <a:r>
              <a:rPr lang="en-US"/>
              <a:t>	2.) Ovulation- egg released and uterus lining starts to thicken</a:t>
            </a:r>
          </a:p>
          <a:p>
            <a:pPr eaLnBrk="1" hangingPunct="1">
              <a:spcBef>
                <a:spcPct val="0"/>
              </a:spcBef>
            </a:pPr>
            <a:r>
              <a:rPr lang="en-US"/>
              <a:t>	3.) Premenstrual- egg travels along fallopian tube to the uterus;</a:t>
            </a:r>
          </a:p>
          <a:p>
            <a:pPr eaLnBrk="1" hangingPunct="1">
              <a:spcBef>
                <a:spcPct val="0"/>
              </a:spcBef>
            </a:pPr>
            <a:r>
              <a:rPr lang="en-US"/>
              <a:t>              uterus lining gets thicker</a:t>
            </a:r>
          </a:p>
          <a:p>
            <a:pPr eaLnBrk="1" hangingPunct="1">
              <a:spcBef>
                <a:spcPct val="0"/>
              </a:spcBef>
            </a:pPr>
            <a:r>
              <a:rPr lang="en-US"/>
              <a:t>	4.) Menstrual- lining sheds through the vagina </a:t>
            </a:r>
            <a:r>
              <a:rPr lang="en-US" b="1"/>
              <a:t>(This is your period.)</a:t>
            </a:r>
          </a:p>
          <a:p>
            <a:pPr eaLnBrk="1" hangingPunct="1">
              <a:spcBef>
                <a:spcPct val="0"/>
              </a:spcBef>
            </a:pPr>
            <a:endParaRPr lang="en-US" b="1"/>
          </a:p>
          <a:p>
            <a:pPr eaLnBrk="1" hangingPunct="1">
              <a:spcBef>
                <a:spcPct val="0"/>
              </a:spcBef>
            </a:pPr>
            <a:r>
              <a:rPr lang="en-US" b="1"/>
              <a:t>*Go to www.pgschoolprograms.com for a classroom demonstration of the menstruation cycle. 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/>
              <a:t>Read Chris’s Story to the class and talk through the questions after.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GB" sz="240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GB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GB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GB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</p:grpSp>
      <p:sp>
        <p:nvSpPr>
          <p:cNvPr id="6964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6964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8B276-DE09-4D06-8896-A524A9C9C529}" type="datetimeFigureOut">
              <a:rPr lang="en-GB"/>
              <a:pPr>
                <a:defRPr/>
              </a:pPr>
              <a:t>10/06/2019</a:t>
            </a:fld>
            <a:endParaRPr lang="en-GB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57A1C-C29C-4651-8366-48073ABD972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6C34C-92C0-4E3A-9103-978D066CC7BD}" type="datetimeFigureOut">
              <a:rPr lang="en-GB"/>
              <a:pPr>
                <a:defRPr/>
              </a:pPr>
              <a:t>10/06/2019</a:t>
            </a:fld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E9760-B705-48C1-A992-5AA757BA9AF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115336-4F47-4D0B-A9C5-74645D773CA9}" type="datetimeFigureOut">
              <a:rPr lang="en-GB"/>
              <a:pPr>
                <a:defRPr/>
              </a:pPr>
              <a:t>10/06/2019</a:t>
            </a:fld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0596E-31A2-4C24-B9A4-59CA5D9AC28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43944-2F5C-4484-85FD-7477B0B21B10}" type="datetimeFigureOut">
              <a:rPr lang="en-GB"/>
              <a:pPr>
                <a:defRPr/>
              </a:pPr>
              <a:t>10/06/2019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9163F-9BC4-4371-8132-05E54774662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9E489-84AD-4863-A7A9-EC8EB3614AB1}" type="datetimeFigureOut">
              <a:rPr lang="en-GB"/>
              <a:pPr>
                <a:defRPr/>
              </a:pPr>
              <a:t>10/06/2019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92E86D-907B-42B2-9169-EF3698DAFF1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BEB83-A112-4649-B886-78FFAAC8B684}" type="datetimeFigureOut">
              <a:rPr lang="en-GB"/>
              <a:pPr>
                <a:defRPr/>
              </a:pPr>
              <a:t>10/06/2019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DD1F3-3D97-4338-B181-37C63BF3EB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95781-409B-43F5-B18B-DC0E64215E65}" type="datetimeFigureOut">
              <a:rPr lang="en-GB"/>
              <a:pPr>
                <a:defRPr/>
              </a:pPr>
              <a:t>10/06/2019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D67E0-7350-49BC-A8F6-7C161C6BF59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80A1B-63EF-423C-9F5A-EB6724FD8FEF}" type="datetimeFigureOut">
              <a:rPr lang="en-GB"/>
              <a:pPr>
                <a:defRPr/>
              </a:pPr>
              <a:t>10/06/2019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CA460-5E06-492D-80CE-42451C9621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4CB41-FE3C-47C1-ABBA-7D80468D2F27}" type="datetimeFigureOut">
              <a:rPr lang="en-GB"/>
              <a:pPr>
                <a:defRPr/>
              </a:pPr>
              <a:t>10/06/2019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24B571-2666-4B3C-9038-2A484C3F396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BCD66-BAAB-4B55-A647-1DBF2E450065}" type="datetimeFigureOut">
              <a:rPr lang="en-GB"/>
              <a:pPr>
                <a:defRPr/>
              </a:pPr>
              <a:t>10/06/2019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187B7-5EDC-4EC0-B071-B33907A0F5F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3B265-2492-431C-87FC-3EAC8EF40AB4}" type="datetimeFigureOut">
              <a:rPr lang="en-GB"/>
              <a:pPr>
                <a:defRPr/>
              </a:pPr>
              <a:t>10/06/2019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175CF-9AE1-4EAA-976A-4C003BEB11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6F9F8-425A-49D9-B989-31F8453B1E1E}" type="datetimeFigureOut">
              <a:rPr lang="en-GB"/>
              <a:pPr>
                <a:defRPr/>
              </a:pPr>
              <a:t>10/06/2019</a:t>
            </a:fld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EA10B-8E46-4405-8CF8-D4549111D0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B4EB8-615F-47CD-B8C1-8B7422B95C98}" type="datetimeFigureOut">
              <a:rPr lang="en-GB"/>
              <a:pPr>
                <a:defRPr/>
              </a:pPr>
              <a:t>10/06/2019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20D36-E8D8-4E9D-843E-FBC479C9D1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A3392-8027-4F1C-8D02-5F6791220B25}" type="datetimeFigureOut">
              <a:rPr lang="en-GB"/>
              <a:pPr>
                <a:defRPr/>
              </a:pPr>
              <a:t>10/06/2019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D96D9-EB93-4603-82FA-5AC3E53620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55221-FA7C-4ED5-8A45-90DF4017CD90}" type="datetimeFigureOut">
              <a:rPr lang="en-GB"/>
              <a:pPr>
                <a:defRPr/>
              </a:pPr>
              <a:t>10/06/2019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D116F-AB19-4C88-BDB6-C2E425CFAC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3DC9E9C-CC8F-4B4A-92EE-D631438AFABF}" type="datetimeFigureOut">
              <a:rPr lang="en-GB"/>
              <a:pPr>
                <a:defRPr/>
              </a:pPr>
              <a:t>10/06/2019</a:t>
            </a:fld>
            <a:endParaRPr lang="en-GB"/>
          </a:p>
        </p:txBody>
      </p:sp>
      <p:sp>
        <p:nvSpPr>
          <p:cNvPr id="13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9DA3F17-71E9-4BFF-BAB0-8A73FF8865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Date Placeholder 1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512CD-B7B0-4C31-BFCE-F489942425A5}" type="datetimeFigureOut">
              <a:rPr lang="en-GB"/>
              <a:pPr>
                <a:defRPr/>
              </a:pPr>
              <a:t>10/06/2019</a:t>
            </a:fld>
            <a:endParaRPr lang="en-GB"/>
          </a:p>
        </p:txBody>
      </p:sp>
      <p:sp>
        <p:nvSpPr>
          <p:cNvPr id="11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E8FF656-1AD2-4BA6-A528-929155DE84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2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609600" y="6248400"/>
            <a:ext cx="54213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70A8D99-124F-4FCB-A8BA-112758062430}" type="datetimeFigureOut">
              <a:rPr lang="en-GB"/>
              <a:pPr>
                <a:defRPr/>
              </a:pPr>
              <a:t>10/06/2019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0" y="1271588"/>
            <a:ext cx="533400" cy="24447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16A3543-B49D-44B1-A574-0114D34B757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609600" y="6248400"/>
            <a:ext cx="5421313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B6868B6-2DF7-42EB-AB2A-20E3856BD12D}" type="datetimeFigureOut">
              <a:rPr lang="en-GB"/>
              <a:pPr>
                <a:defRPr/>
              </a:pPr>
              <a:t>10/06/2019</a:t>
            </a:fld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>
          <a:xfrm>
            <a:off x="0" y="1271588"/>
            <a:ext cx="533400" cy="24447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C168C74-D3E9-4827-A64A-78CFCF6DCFE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609600" y="6248400"/>
            <a:ext cx="5421313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260F25C-78B5-4BAF-9D72-5FE2270D1D19}" type="datetimeFigureOut">
              <a:rPr lang="en-GB"/>
              <a:pPr>
                <a:defRPr/>
              </a:pPr>
              <a:t>10/06/2019</a:t>
            </a:fld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1FFBB83C-B5C3-42AB-A28D-4E9338B02EC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FFF25-8555-416B-82FA-6DA747C6332A}" type="datetimeFigureOut">
              <a:rPr lang="en-GB"/>
              <a:pPr>
                <a:defRPr/>
              </a:pPr>
              <a:t>10/06/2019</a:t>
            </a:fld>
            <a:endParaRPr lang="en-GB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A4BAC-A54D-44A8-ADE2-31100A21DF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GB" altLang="en-US"/>
              <a:t>Click to edit Master title style</a:t>
            </a:r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GB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D13DF-E588-49E3-8ED5-4E5808D1A82F}" type="datetimeFigureOut">
              <a:rPr lang="en-GB"/>
              <a:pPr>
                <a:defRPr/>
              </a:pPr>
              <a:t>10/06/2019</a:t>
            </a:fld>
            <a:endParaRPr lang="en-GB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097CA-4FF6-4788-8D0E-636B13F147E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C8BF16-1A6C-417C-862F-1608A728A1F0}" type="datetimeFigureOut">
              <a:rPr lang="en-GB"/>
              <a:pPr>
                <a:defRPr/>
              </a:pPr>
              <a:t>10/06/2019</a:t>
            </a:fld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75135-3391-41CD-A333-692803AB109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F62A2F-26FE-4BA6-90D7-D23074D84085}" type="datetimeFigureOut">
              <a:rPr lang="en-GB"/>
              <a:pPr>
                <a:defRPr/>
              </a:pPr>
              <a:t>10/06/2019</a:t>
            </a:fld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17455-9E8B-48A4-8E82-22A485B1EE6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A957A-CDB4-4979-9E61-39F32CE7A13E}" type="datetimeFigureOut">
              <a:rPr lang="en-GB"/>
              <a:pPr>
                <a:defRPr/>
              </a:pPr>
              <a:t>10/06/2019</a:t>
            </a:fld>
            <a:endParaRPr lang="en-GB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5C19-30E6-4618-8E78-B2AE1926270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87849-1070-4A84-BB5B-B2F4AAA85DE1}" type="datetimeFigureOut">
              <a:rPr lang="en-GB"/>
              <a:pPr>
                <a:defRPr/>
              </a:pPr>
              <a:t>10/06/2019</a:t>
            </a:fld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6CCB15-9B9B-4604-B31F-4A1734FED9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B614F-E422-48DC-90FA-34A61813EA34}" type="datetimeFigureOut">
              <a:rPr lang="en-GB"/>
              <a:pPr>
                <a:defRPr/>
              </a:pPr>
              <a:t>10/06/2019</a:t>
            </a:fld>
            <a:endParaRPr lang="en-GB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256FA-E04E-488C-9D89-D704F2D6DA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F5BE6E-FC80-47BA-A412-C9610CFC125F}" type="datetimeFigureOut">
              <a:rPr lang="en-GB"/>
              <a:pPr>
                <a:defRPr/>
              </a:pPr>
              <a:t>10/06/2019</a:t>
            </a:fld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A2E2F0-859F-4D89-8577-A487E3E3CA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ED430-27C6-4DBA-AC73-6080A050B879}" type="datetimeFigureOut">
              <a:rPr lang="en-GB"/>
              <a:pPr>
                <a:defRPr/>
              </a:pPr>
              <a:t>10/06/2019</a:t>
            </a:fld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64A31-803A-4E21-9922-7C62284056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6861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GB" sz="240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68613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GB" sz="2400">
                  <a:latin typeface="Times New Roman" pitchFamily="18" charset="0"/>
                </a:endParaRPr>
              </a:p>
            </p:txBody>
          </p:sp>
          <p:sp>
            <p:nvSpPr>
              <p:cNvPr id="68614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861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C2B7C52-6072-4984-BF08-3CDA6F1B8D98}" type="datetimeFigureOut">
              <a:rPr lang="en-GB"/>
              <a:pPr>
                <a:defRPr/>
              </a:pPr>
              <a:t>10/06/2019</a:t>
            </a:fld>
            <a:endParaRPr lang="en-GB"/>
          </a:p>
        </p:txBody>
      </p:sp>
      <p:sp>
        <p:nvSpPr>
          <p:cNvPr id="6861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861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048FF2E-C8A3-41D1-96DF-005FC6C5E5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8620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4688476-4C9C-4824-B0E1-301F9A157323}" type="datetimeFigureOut">
              <a:rPr lang="en-GB"/>
              <a:pPr>
                <a:defRPr/>
              </a:pPr>
              <a:t>10/06/2019</a:t>
            </a:fld>
            <a:endParaRPr lang="en-GB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ED69DDD-0FB1-40BC-AF91-B5065FC1160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  <p:sldLayoutId id="214748393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248400"/>
            <a:ext cx="2209800" cy="365125"/>
          </a:xfrm>
          <a:prstGeom prst="rect">
            <a:avLst/>
          </a:prstGeom>
        </p:spPr>
        <p:txBody>
          <a:bodyPr vert="horz" anchor="ctr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65B95EC-482E-4344-B573-BB8A6670A48C}" type="datetimeFigureOut">
              <a:rPr lang="en-GB"/>
              <a:pPr>
                <a:defRPr/>
              </a:pPr>
              <a:t>10/06/2019</a:t>
            </a:fld>
            <a:endParaRPr lang="en-GB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248400"/>
            <a:ext cx="5573713" cy="365125"/>
          </a:xfrm>
          <a:prstGeom prst="rect">
            <a:avLst/>
          </a:prstGeom>
        </p:spPr>
        <p:txBody>
          <a:bodyPr vert="horz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 rot="5400000">
            <a:off x="5989638" y="144462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81A5B16-C36A-414B-AD62-4C6C22DF5B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940" r:id="rId2"/>
    <p:sldLayoutId id="2147483941" r:id="rId3"/>
    <p:sldLayoutId id="2147483942" r:id="rId4"/>
    <p:sldLayoutId id="2147483943" r:id="rId5"/>
    <p:sldLayoutId id="2147483944" r:id="rId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6BB1C9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6585CF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74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35640DB-D3AF-4F75-81D4-73FB0C0D769C}" type="datetimeFigureOut">
              <a:rPr lang="en-GB"/>
              <a:pPr>
                <a:defRPr/>
              </a:pPr>
              <a:t>10/06/2019</a:t>
            </a:fld>
            <a:endParaRPr lang="en-GB" altLang="en-US"/>
          </a:p>
        </p:txBody>
      </p:sp>
      <p:sp>
        <p:nvSpPr>
          <p:cNvPr id="75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6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92CC3EF-9E85-4C06-AB8E-4D6810C6868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5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Arial" pitchFamily="34" charset="0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Arial" pitchFamily="34" charset="0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Arial" pitchFamily="34" charset="0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Arial" pitchFamily="34" charset="0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vw7QGytgNQ" TargetMode="External"/><Relationship Id="rId2" Type="http://schemas.openxmlformats.org/officeDocument/2006/relationships/hyperlink" Target="http://www.bbc.co.uk/education/clips/zbyv9j6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12" Type="http://schemas.openxmlformats.org/officeDocument/2006/relationships/image" Target="../media/image16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0.png"/><Relationship Id="rId11" Type="http://schemas.openxmlformats.org/officeDocument/2006/relationships/image" Target="../media/image15.wmf"/><Relationship Id="rId5" Type="http://schemas.openxmlformats.org/officeDocument/2006/relationships/image" Target="../media/image9.png"/><Relationship Id="rId10" Type="http://schemas.openxmlformats.org/officeDocument/2006/relationships/image" Target="../media/image14.wmf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time_continue=127&amp;v=8ktKO_qVmPw" TargetMode="External"/><Relationship Id="rId2" Type="http://schemas.openxmlformats.org/officeDocument/2006/relationships/hyperlink" Target="https://www.bbc.com/education/clips/zfcrkqt" TargetMode="Externa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773238"/>
            <a:ext cx="6313488" cy="2133600"/>
          </a:xfrm>
        </p:spPr>
        <p:txBody>
          <a:bodyPr/>
          <a:lstStyle/>
          <a:p>
            <a:pPr algn="ctr" eaLnBrk="1" hangingPunct="1"/>
            <a:r>
              <a:rPr lang="en-GB" sz="7200" cap="none" dirty="0">
                <a:solidFill>
                  <a:srgbClr val="660033"/>
                </a:solidFill>
                <a:latin typeface="Comic Sans MS" pitchFamily="66" charset="0"/>
              </a:rPr>
              <a:t>PUBERTY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252413" y="3789363"/>
            <a:ext cx="6705601" cy="685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en-GB" sz="4000" b="1">
                <a:solidFill>
                  <a:srgbClr val="660033"/>
                </a:solidFill>
                <a:latin typeface="Bradley Hand ITC" pitchFamily="66" charset="0"/>
              </a:rPr>
              <a:t>A Boys Overview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 idx="4294967295"/>
          </p:nvPr>
        </p:nvSpPr>
        <p:spPr>
          <a:xfrm>
            <a:off x="684213" y="188913"/>
            <a:ext cx="7972425" cy="1143000"/>
          </a:xfrm>
        </p:spPr>
        <p:txBody>
          <a:bodyPr/>
          <a:lstStyle/>
          <a:p>
            <a:pPr algn="ctr" eaLnBrk="1" hangingPunct="1"/>
            <a:r>
              <a:rPr lang="en-GB" sz="3400" u="sng" dirty="0">
                <a:latin typeface="Comic Sans MS" pitchFamily="66" charset="0"/>
              </a:rPr>
              <a:t>What causes conflict with parents/carers?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11188" y="1773238"/>
            <a:ext cx="8821737" cy="4873625"/>
          </a:xfrm>
        </p:spPr>
        <p:txBody>
          <a:bodyPr/>
          <a:lstStyle/>
          <a:p>
            <a:pPr marL="273050" indent="-273050" eaLnBrk="1" hangingPunct="1">
              <a:buFont typeface="Wingdings" pitchFamily="2" charset="2"/>
              <a:buChar char="v"/>
            </a:pPr>
            <a:r>
              <a:rPr lang="en-GB" sz="2700" dirty="0"/>
              <a:t> </a:t>
            </a:r>
            <a:r>
              <a:rPr lang="en-GB" sz="3000" dirty="0">
                <a:solidFill>
                  <a:srgbClr val="000000"/>
                </a:solidFill>
              </a:rPr>
              <a:t>Homework</a:t>
            </a:r>
          </a:p>
          <a:p>
            <a:pPr marL="273050" indent="-273050" eaLnBrk="1" hangingPunct="1">
              <a:buFont typeface="Wingdings" pitchFamily="2" charset="2"/>
              <a:buChar char="v"/>
            </a:pPr>
            <a:r>
              <a:rPr lang="en-GB" sz="3000" dirty="0">
                <a:solidFill>
                  <a:srgbClr val="000000"/>
                </a:solidFill>
              </a:rPr>
              <a:t> Clothes</a:t>
            </a:r>
          </a:p>
          <a:p>
            <a:pPr marL="273050" indent="-273050" eaLnBrk="1" hangingPunct="1">
              <a:buFont typeface="Wingdings" pitchFamily="2" charset="2"/>
              <a:buChar char="v"/>
            </a:pPr>
            <a:r>
              <a:rPr lang="en-GB" sz="3000" dirty="0">
                <a:solidFill>
                  <a:srgbClr val="000000"/>
                </a:solidFill>
              </a:rPr>
              <a:t> Games consoles (i.e. </a:t>
            </a:r>
            <a:r>
              <a:rPr lang="en-GB" sz="3000" dirty="0" err="1">
                <a:solidFill>
                  <a:srgbClr val="000000"/>
                </a:solidFill>
              </a:rPr>
              <a:t>Wii</a:t>
            </a:r>
            <a:r>
              <a:rPr lang="en-GB" sz="3000" dirty="0">
                <a:solidFill>
                  <a:srgbClr val="000000"/>
                </a:solidFill>
              </a:rPr>
              <a:t>, X-Box, </a:t>
            </a:r>
            <a:r>
              <a:rPr lang="en-GB" sz="3000" dirty="0" err="1">
                <a:solidFill>
                  <a:srgbClr val="000000"/>
                </a:solidFill>
              </a:rPr>
              <a:t>Playstation</a:t>
            </a:r>
            <a:r>
              <a:rPr lang="en-GB" sz="3000" dirty="0">
                <a:solidFill>
                  <a:srgbClr val="000000"/>
                </a:solidFill>
              </a:rPr>
              <a:t>) </a:t>
            </a:r>
          </a:p>
          <a:p>
            <a:pPr marL="273050" indent="-273050" eaLnBrk="1" hangingPunct="1">
              <a:buFont typeface="Wingdings" pitchFamily="2" charset="2"/>
              <a:buChar char="v"/>
            </a:pPr>
            <a:r>
              <a:rPr lang="en-GB" sz="3000" dirty="0">
                <a:solidFill>
                  <a:srgbClr val="000000"/>
                </a:solidFill>
              </a:rPr>
              <a:t> Internet usage</a:t>
            </a:r>
          </a:p>
          <a:p>
            <a:pPr marL="273050" indent="-273050" eaLnBrk="1" hangingPunct="1">
              <a:buFont typeface="Wingdings" pitchFamily="2" charset="2"/>
              <a:buChar char="v"/>
            </a:pPr>
            <a:r>
              <a:rPr lang="en-GB" sz="3000" dirty="0">
                <a:solidFill>
                  <a:srgbClr val="000000"/>
                </a:solidFill>
              </a:rPr>
              <a:t> Music choices and volume</a:t>
            </a:r>
          </a:p>
          <a:p>
            <a:pPr marL="273050" indent="-273050" eaLnBrk="1" hangingPunct="1">
              <a:buFont typeface="Wingdings" pitchFamily="2" charset="2"/>
              <a:buChar char="v"/>
            </a:pPr>
            <a:r>
              <a:rPr lang="en-GB" sz="3000" dirty="0">
                <a:solidFill>
                  <a:srgbClr val="000000"/>
                </a:solidFill>
              </a:rPr>
              <a:t> Friends</a:t>
            </a:r>
          </a:p>
          <a:p>
            <a:pPr marL="273050" indent="-273050" eaLnBrk="1" hangingPunct="1">
              <a:buFont typeface="Wingdings" pitchFamily="2" charset="2"/>
              <a:buChar char="v"/>
            </a:pPr>
            <a:r>
              <a:rPr lang="en-GB" sz="3000" dirty="0">
                <a:solidFill>
                  <a:srgbClr val="000000"/>
                </a:solidFill>
              </a:rPr>
              <a:t> Bedroom</a:t>
            </a:r>
          </a:p>
          <a:p>
            <a:pPr marL="273050" indent="-273050" eaLnBrk="1" hangingPunct="1">
              <a:buFont typeface="Wingdings" pitchFamily="2" charset="2"/>
              <a:buChar char="v"/>
            </a:pPr>
            <a:r>
              <a:rPr lang="en-GB" sz="3000" dirty="0">
                <a:solidFill>
                  <a:srgbClr val="000000"/>
                </a:solidFill>
              </a:rPr>
              <a:t> Choice of leisure activities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75656" y="2276872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2"/>
              </a:rPr>
              <a:t>http://www.bbc.co.uk/education/clips/zbyv9j6</a:t>
            </a: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hlinkClick r:id="rId3"/>
              </a:rPr>
              <a:t>https://www.youtube.com/watch?v=Yvw7QGytgNQ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 idx="4294967295"/>
          </p:nvPr>
        </p:nvSpPr>
        <p:spPr>
          <a:xfrm>
            <a:off x="1163638" y="287338"/>
            <a:ext cx="7412037" cy="1084262"/>
          </a:xfrm>
        </p:spPr>
        <p:txBody>
          <a:bodyPr/>
          <a:lstStyle/>
          <a:p>
            <a:pPr algn="ctr" eaLnBrk="1" hangingPunct="1"/>
            <a:r>
              <a:rPr lang="en-GB" sz="3400" u="sng">
                <a:latin typeface="Comic Sans MS" pitchFamily="66" charset="0"/>
              </a:rPr>
              <a:t>What causes conflict with friends?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84213" y="1773238"/>
            <a:ext cx="8642350" cy="4873625"/>
          </a:xfrm>
        </p:spPr>
        <p:txBody>
          <a:bodyPr/>
          <a:lstStyle/>
          <a:p>
            <a:pPr marL="273050" indent="-273050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GB" sz="3000"/>
              <a:t> </a:t>
            </a:r>
            <a:r>
              <a:rPr lang="en-GB" sz="3000">
                <a:solidFill>
                  <a:srgbClr val="000000"/>
                </a:solidFill>
              </a:rPr>
              <a:t>Other friendships, new friends.</a:t>
            </a:r>
          </a:p>
          <a:p>
            <a:pPr marL="273050" indent="-273050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GB" sz="3000">
                <a:solidFill>
                  <a:srgbClr val="000000"/>
                </a:solidFill>
              </a:rPr>
              <a:t> Misunderstandings, arguments.</a:t>
            </a:r>
          </a:p>
          <a:p>
            <a:pPr marL="273050" indent="-273050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GB" sz="3000">
                <a:solidFill>
                  <a:srgbClr val="000000"/>
                </a:solidFill>
              </a:rPr>
              <a:t> Girlfriends or boyfriends.</a:t>
            </a:r>
          </a:p>
          <a:p>
            <a:pPr marL="273050" indent="-273050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GB" sz="3000">
                <a:solidFill>
                  <a:srgbClr val="000000"/>
                </a:solidFill>
              </a:rPr>
              <a:t> Choice of things to do together.</a:t>
            </a:r>
          </a:p>
          <a:p>
            <a:pPr marL="273050" indent="-273050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GB" sz="3000">
                <a:solidFill>
                  <a:srgbClr val="000000"/>
                </a:solidFill>
              </a:rPr>
              <a:t> The way they talk to you, making you feel </a:t>
            </a:r>
            <a:br>
              <a:rPr lang="en-GB" sz="3000">
                <a:solidFill>
                  <a:srgbClr val="000000"/>
                </a:solidFill>
              </a:rPr>
            </a:br>
            <a:r>
              <a:rPr lang="en-GB" sz="3000">
                <a:solidFill>
                  <a:srgbClr val="000000"/>
                </a:solidFill>
              </a:rPr>
              <a:t> bad about yourself.</a:t>
            </a:r>
          </a:p>
          <a:p>
            <a:pPr marL="273050" indent="-273050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GB" sz="3000">
                <a:solidFill>
                  <a:srgbClr val="000000"/>
                </a:solidFill>
              </a:rPr>
              <a:t> They do not listen to you, they only talk</a:t>
            </a:r>
            <a:br>
              <a:rPr lang="en-GB" sz="3000">
                <a:solidFill>
                  <a:srgbClr val="000000"/>
                </a:solidFill>
              </a:rPr>
            </a:br>
            <a:r>
              <a:rPr lang="en-GB" sz="3000">
                <a:solidFill>
                  <a:srgbClr val="000000"/>
                </a:solidFill>
              </a:rPr>
              <a:t> about themselves.</a:t>
            </a:r>
          </a:p>
          <a:p>
            <a:pPr marL="273050" indent="-273050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GB" sz="3000">
                <a:solidFill>
                  <a:srgbClr val="000000"/>
                </a:solidFill>
              </a:rPr>
              <a:t> Jealousy</a:t>
            </a:r>
            <a:r>
              <a:rPr lang="en-GB" sz="3700">
                <a:solidFill>
                  <a:srgbClr val="000000"/>
                </a:solidFill>
              </a:rPr>
              <a:t>.</a:t>
            </a:r>
          </a:p>
          <a:p>
            <a:pPr marL="273050" indent="-273050" eaLnBrk="1" hangingPunct="1">
              <a:lnSpc>
                <a:spcPct val="90000"/>
              </a:lnSpc>
            </a:pPr>
            <a:endParaRPr lang="en-GB" sz="3700"/>
          </a:p>
          <a:p>
            <a:pPr marL="273050" indent="-273050" eaLnBrk="1" hangingPunct="1">
              <a:lnSpc>
                <a:spcPct val="90000"/>
              </a:lnSpc>
            </a:pPr>
            <a:endParaRPr lang="en-GB" sz="27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 idx="4294967295"/>
          </p:nvPr>
        </p:nvSpPr>
        <p:spPr>
          <a:xfrm>
            <a:off x="539750" y="188913"/>
            <a:ext cx="8115300" cy="1143000"/>
          </a:xfrm>
        </p:spPr>
        <p:txBody>
          <a:bodyPr/>
          <a:lstStyle/>
          <a:p>
            <a:pPr algn="ctr" eaLnBrk="1" hangingPunct="1"/>
            <a:r>
              <a:rPr lang="en-GB" sz="3800" u="sng">
                <a:latin typeface="Comic Sans MS" pitchFamily="66" charset="0"/>
              </a:rPr>
              <a:t>Give and take with friends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11560" y="1628800"/>
            <a:ext cx="8286750" cy="5000625"/>
          </a:xfrm>
        </p:spPr>
        <p:txBody>
          <a:bodyPr/>
          <a:lstStyle/>
          <a:p>
            <a:pPr marL="273050" indent="-273050"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n-GB" sz="3000" dirty="0">
                <a:solidFill>
                  <a:srgbClr val="000000"/>
                </a:solidFill>
              </a:rPr>
              <a:t>Try to </a:t>
            </a:r>
            <a:r>
              <a:rPr lang="en-GB" sz="3000" b="1" dirty="0">
                <a:solidFill>
                  <a:srgbClr val="000000"/>
                </a:solidFill>
              </a:rPr>
              <a:t>not demand too much </a:t>
            </a:r>
            <a:r>
              <a:rPr lang="en-GB" sz="3000" dirty="0">
                <a:solidFill>
                  <a:srgbClr val="000000"/>
                </a:solidFill>
              </a:rPr>
              <a:t>support and attention </a:t>
            </a:r>
            <a:r>
              <a:rPr lang="en-GB" sz="3000" b="1" dirty="0">
                <a:solidFill>
                  <a:srgbClr val="000000"/>
                </a:solidFill>
              </a:rPr>
              <a:t>without giving some in return</a:t>
            </a:r>
            <a:r>
              <a:rPr lang="en-GB" sz="3000" dirty="0">
                <a:solidFill>
                  <a:srgbClr val="000000"/>
                </a:solidFill>
              </a:rPr>
              <a:t>, they will feel resentful and used.</a:t>
            </a:r>
            <a:br>
              <a:rPr lang="en-GB" sz="3000" dirty="0">
                <a:solidFill>
                  <a:srgbClr val="000000"/>
                </a:solidFill>
              </a:rPr>
            </a:br>
            <a:endParaRPr lang="en-GB" sz="3000" dirty="0">
              <a:solidFill>
                <a:srgbClr val="000000"/>
              </a:solidFill>
            </a:endParaRPr>
          </a:p>
          <a:p>
            <a:pPr marL="273050" indent="-273050"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n-GB" sz="3000" dirty="0">
                <a:solidFill>
                  <a:srgbClr val="000000"/>
                </a:solidFill>
              </a:rPr>
              <a:t>Show </a:t>
            </a:r>
            <a:r>
              <a:rPr lang="en-GB" sz="3000" b="1" dirty="0">
                <a:solidFill>
                  <a:srgbClr val="000000"/>
                </a:solidFill>
              </a:rPr>
              <a:t>mutual respect</a:t>
            </a:r>
            <a:r>
              <a:rPr lang="en-GB" sz="3000" dirty="0">
                <a:solidFill>
                  <a:srgbClr val="000000"/>
                </a:solidFill>
              </a:rPr>
              <a:t>.</a:t>
            </a:r>
            <a:br>
              <a:rPr lang="en-GB" sz="3000" dirty="0">
                <a:solidFill>
                  <a:srgbClr val="000000"/>
                </a:solidFill>
              </a:rPr>
            </a:br>
            <a:endParaRPr lang="en-GB" sz="3000" dirty="0">
              <a:solidFill>
                <a:srgbClr val="000000"/>
              </a:solidFill>
            </a:endParaRPr>
          </a:p>
          <a:p>
            <a:pPr marL="273050" indent="-273050"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n-GB" sz="3000" dirty="0">
                <a:solidFill>
                  <a:srgbClr val="000000"/>
                </a:solidFill>
              </a:rPr>
              <a:t>Be </a:t>
            </a:r>
            <a:r>
              <a:rPr lang="en-GB" sz="3000" b="1" dirty="0">
                <a:solidFill>
                  <a:srgbClr val="000000"/>
                </a:solidFill>
              </a:rPr>
              <a:t>honest</a:t>
            </a:r>
            <a:r>
              <a:rPr lang="en-GB" sz="3000" dirty="0">
                <a:solidFill>
                  <a:srgbClr val="000000"/>
                </a:solidFill>
              </a:rPr>
              <a:t> with them.</a:t>
            </a:r>
            <a:endParaRPr lang="en-GB" sz="3000" b="1" dirty="0">
              <a:solidFill>
                <a:srgbClr val="000000"/>
              </a:solidFill>
            </a:endParaRPr>
          </a:p>
          <a:p>
            <a:pPr marL="273050" indent="-273050"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n-GB" sz="3000" b="1" dirty="0">
                <a:solidFill>
                  <a:srgbClr val="000000"/>
                </a:solidFill>
              </a:rPr>
              <a:t>COMPROMISE</a:t>
            </a:r>
          </a:p>
          <a:p>
            <a:pPr marL="273050" indent="-273050"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3000" dirty="0">
              <a:solidFill>
                <a:srgbClr val="000000"/>
              </a:solidFill>
            </a:endParaRPr>
          </a:p>
          <a:p>
            <a:pPr marL="273050" indent="-273050"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n-GB" sz="3000" dirty="0">
                <a:solidFill>
                  <a:srgbClr val="000000"/>
                </a:solidFill>
              </a:rPr>
              <a:t>If you let a friend tell you </a:t>
            </a:r>
            <a:r>
              <a:rPr lang="en-GB" sz="3000" b="1" dirty="0">
                <a:solidFill>
                  <a:srgbClr val="000000"/>
                </a:solidFill>
              </a:rPr>
              <a:t>how to behave and what to do</a:t>
            </a:r>
            <a:r>
              <a:rPr lang="en-GB" sz="3000" dirty="0">
                <a:solidFill>
                  <a:srgbClr val="000000"/>
                </a:solidFill>
              </a:rPr>
              <a:t>, then you are not being fair to yourself or to them.</a:t>
            </a:r>
          </a:p>
          <a:p>
            <a:pPr marL="273050" indent="-273050" eaLnBrk="1" hangingPunct="1">
              <a:lnSpc>
                <a:spcPct val="80000"/>
              </a:lnSpc>
            </a:pPr>
            <a:endParaRPr lang="en-GB" sz="3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 idx="4294967295"/>
          </p:nvPr>
        </p:nvSpPr>
        <p:spPr>
          <a:xfrm>
            <a:off x="1116013" y="476250"/>
            <a:ext cx="7118350" cy="742950"/>
          </a:xfrm>
        </p:spPr>
        <p:txBody>
          <a:bodyPr/>
          <a:lstStyle/>
          <a:p>
            <a:pPr algn="ctr" eaLnBrk="1" hangingPunct="1"/>
            <a:r>
              <a:rPr lang="en-GB" u="sng">
                <a:latin typeface="Comic Sans MS" pitchFamily="66" charset="0"/>
              </a:rPr>
              <a:t>How to keep parents happy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11188" y="1628775"/>
            <a:ext cx="8532812" cy="5454650"/>
          </a:xfrm>
        </p:spPr>
        <p:txBody>
          <a:bodyPr/>
          <a:lstStyle/>
          <a:p>
            <a:pPr marL="273050" indent="-273050" eaLnBrk="1" hangingPunct="1">
              <a:lnSpc>
                <a:spcPct val="70000"/>
              </a:lnSpc>
              <a:buFont typeface="Wingdings" pitchFamily="2" charset="2"/>
              <a:buChar char="v"/>
            </a:pPr>
            <a:r>
              <a:rPr lang="en-GB" sz="2300" dirty="0">
                <a:solidFill>
                  <a:srgbClr val="000000"/>
                </a:solidFill>
              </a:rPr>
              <a:t>Keep them involved, </a:t>
            </a:r>
            <a:r>
              <a:rPr lang="en-GB" sz="2300" b="1" dirty="0">
                <a:solidFill>
                  <a:srgbClr val="000000"/>
                </a:solidFill>
              </a:rPr>
              <a:t>tell them</a:t>
            </a:r>
            <a:r>
              <a:rPr lang="en-GB" sz="2300" dirty="0">
                <a:solidFill>
                  <a:srgbClr val="000000"/>
                </a:solidFill>
              </a:rPr>
              <a:t> how you are feeling </a:t>
            </a:r>
            <a:br>
              <a:rPr lang="en-GB" sz="2300" dirty="0">
                <a:solidFill>
                  <a:srgbClr val="000000"/>
                </a:solidFill>
              </a:rPr>
            </a:br>
            <a:r>
              <a:rPr lang="en-GB" sz="2300" dirty="0">
                <a:solidFill>
                  <a:srgbClr val="000000"/>
                </a:solidFill>
              </a:rPr>
              <a:t>about things.</a:t>
            </a:r>
            <a:br>
              <a:rPr lang="en-GB" sz="2300" dirty="0">
                <a:solidFill>
                  <a:srgbClr val="000000"/>
                </a:solidFill>
              </a:rPr>
            </a:br>
            <a:endParaRPr lang="en-GB" sz="2300" dirty="0">
              <a:solidFill>
                <a:srgbClr val="000000"/>
              </a:solidFill>
            </a:endParaRPr>
          </a:p>
          <a:p>
            <a:pPr marL="273050" indent="-273050" eaLnBrk="1" hangingPunct="1">
              <a:lnSpc>
                <a:spcPct val="70000"/>
              </a:lnSpc>
              <a:buFont typeface="Wingdings" pitchFamily="2" charset="2"/>
              <a:buChar char="v"/>
            </a:pPr>
            <a:r>
              <a:rPr lang="en-GB" sz="2300" dirty="0">
                <a:solidFill>
                  <a:srgbClr val="000000"/>
                </a:solidFill>
              </a:rPr>
              <a:t>Ask their advice, </a:t>
            </a:r>
            <a:r>
              <a:rPr lang="en-GB" sz="2300" b="1" dirty="0">
                <a:solidFill>
                  <a:srgbClr val="000000"/>
                </a:solidFill>
              </a:rPr>
              <a:t>listen </a:t>
            </a:r>
            <a:r>
              <a:rPr lang="en-GB" sz="2300" dirty="0">
                <a:solidFill>
                  <a:srgbClr val="000000"/>
                </a:solidFill>
              </a:rPr>
              <a:t>and if you disagree tell them why.</a:t>
            </a:r>
            <a:br>
              <a:rPr lang="en-GB" sz="2300" dirty="0">
                <a:solidFill>
                  <a:srgbClr val="000000"/>
                </a:solidFill>
              </a:rPr>
            </a:br>
            <a:endParaRPr lang="en-GB" sz="2300" dirty="0">
              <a:solidFill>
                <a:srgbClr val="000000"/>
              </a:solidFill>
            </a:endParaRPr>
          </a:p>
          <a:p>
            <a:pPr marL="273050" indent="-273050" eaLnBrk="1" hangingPunct="1">
              <a:lnSpc>
                <a:spcPct val="70000"/>
              </a:lnSpc>
              <a:buFont typeface="Wingdings" pitchFamily="2" charset="2"/>
              <a:buChar char="v"/>
            </a:pPr>
            <a:r>
              <a:rPr lang="en-GB" sz="2300" dirty="0">
                <a:solidFill>
                  <a:srgbClr val="000000"/>
                </a:solidFill>
              </a:rPr>
              <a:t>Accept that they have the right to lay down some rules, be willing to </a:t>
            </a:r>
            <a:r>
              <a:rPr lang="en-GB" sz="2300" b="1" dirty="0">
                <a:solidFill>
                  <a:srgbClr val="000000"/>
                </a:solidFill>
              </a:rPr>
              <a:t>meet them halfway.</a:t>
            </a:r>
            <a:br>
              <a:rPr lang="en-GB" sz="2300" b="1" dirty="0">
                <a:solidFill>
                  <a:srgbClr val="000000"/>
                </a:solidFill>
              </a:rPr>
            </a:br>
            <a:endParaRPr lang="en-GB" sz="2300" b="1" dirty="0">
              <a:solidFill>
                <a:srgbClr val="000000"/>
              </a:solidFill>
            </a:endParaRPr>
          </a:p>
          <a:p>
            <a:pPr marL="273050" indent="-273050" eaLnBrk="1" hangingPunct="1">
              <a:lnSpc>
                <a:spcPct val="70000"/>
              </a:lnSpc>
              <a:buFont typeface="Wingdings" pitchFamily="2" charset="2"/>
              <a:buChar char="v"/>
            </a:pPr>
            <a:r>
              <a:rPr lang="en-GB" sz="2300" dirty="0">
                <a:solidFill>
                  <a:srgbClr val="000000"/>
                </a:solidFill>
              </a:rPr>
              <a:t>Try </a:t>
            </a:r>
            <a:r>
              <a:rPr lang="en-GB" sz="2300" b="1" dirty="0">
                <a:solidFill>
                  <a:srgbClr val="000000"/>
                </a:solidFill>
              </a:rPr>
              <a:t>not to lose your temper</a:t>
            </a:r>
            <a:r>
              <a:rPr lang="en-GB" sz="2300" dirty="0">
                <a:solidFill>
                  <a:srgbClr val="000000"/>
                </a:solidFill>
              </a:rPr>
              <a:t>, if you show them you can accept when they say no, may be they will be willing to say yes in the future.</a:t>
            </a:r>
            <a:br>
              <a:rPr lang="en-GB" sz="2300" dirty="0">
                <a:solidFill>
                  <a:srgbClr val="000000"/>
                </a:solidFill>
              </a:rPr>
            </a:br>
            <a:endParaRPr lang="en-GB" sz="2300" dirty="0">
              <a:solidFill>
                <a:srgbClr val="000000"/>
              </a:solidFill>
            </a:endParaRPr>
          </a:p>
          <a:p>
            <a:pPr marL="273050" indent="-273050" eaLnBrk="1" hangingPunct="1">
              <a:lnSpc>
                <a:spcPct val="70000"/>
              </a:lnSpc>
              <a:buFont typeface="Wingdings" pitchFamily="2" charset="2"/>
              <a:buChar char="v"/>
            </a:pPr>
            <a:r>
              <a:rPr lang="en-GB" sz="2300" dirty="0">
                <a:solidFill>
                  <a:srgbClr val="000000"/>
                </a:solidFill>
              </a:rPr>
              <a:t>When going out, tell them</a:t>
            </a:r>
            <a:r>
              <a:rPr lang="en-GB" sz="2300" b="1" dirty="0">
                <a:solidFill>
                  <a:srgbClr val="000000"/>
                </a:solidFill>
              </a:rPr>
              <a:t> where and with whom</a:t>
            </a:r>
            <a:r>
              <a:rPr lang="en-GB" sz="2300" dirty="0">
                <a:solidFill>
                  <a:srgbClr val="000000"/>
                </a:solidFill>
              </a:rPr>
              <a:t>, agree a time when you will return and ALWAYS let them know if you are going to be late.</a:t>
            </a:r>
            <a:br>
              <a:rPr lang="en-GB" sz="2300" dirty="0">
                <a:solidFill>
                  <a:srgbClr val="000000"/>
                </a:solidFill>
              </a:rPr>
            </a:br>
            <a:endParaRPr lang="en-GB" sz="2300" dirty="0">
              <a:solidFill>
                <a:srgbClr val="000000"/>
              </a:solidFill>
            </a:endParaRPr>
          </a:p>
          <a:p>
            <a:pPr marL="273050" indent="-273050" eaLnBrk="1" hangingPunct="1">
              <a:lnSpc>
                <a:spcPct val="70000"/>
              </a:lnSpc>
              <a:buFont typeface="Wingdings" pitchFamily="2" charset="2"/>
              <a:buChar char="v"/>
            </a:pPr>
            <a:r>
              <a:rPr lang="en-GB" sz="2300" b="1" dirty="0">
                <a:solidFill>
                  <a:srgbClr val="000000"/>
                </a:solidFill>
              </a:rPr>
              <a:t>Help more </a:t>
            </a:r>
            <a:r>
              <a:rPr lang="en-GB" sz="2300" dirty="0">
                <a:solidFill>
                  <a:srgbClr val="000000"/>
                </a:solidFill>
              </a:rPr>
              <a:t>around the house, without waiting to be asked!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 idx="4294967295"/>
          </p:nvPr>
        </p:nvSpPr>
        <p:spPr>
          <a:xfrm>
            <a:off x="395288" y="188913"/>
            <a:ext cx="8229600" cy="1143000"/>
          </a:xfrm>
        </p:spPr>
        <p:txBody>
          <a:bodyPr/>
          <a:lstStyle/>
          <a:p>
            <a:pPr algn="ctr" eaLnBrk="1" hangingPunct="1"/>
            <a:r>
              <a:rPr lang="en-GB" b="1" u="sng">
                <a:latin typeface="Comic Sans MS" pitchFamily="66" charset="0"/>
              </a:rPr>
              <a:t>Sweat</a:t>
            </a:r>
            <a:endParaRPr lang="en-GB" b="1">
              <a:latin typeface="Comic Sans MS" pitchFamily="66" charset="0"/>
            </a:endParaRPr>
          </a:p>
        </p:txBody>
      </p:sp>
      <p:sp>
        <p:nvSpPr>
          <p:cNvPr id="39939" name="Content Placeholder 2"/>
          <p:cNvSpPr>
            <a:spLocks noGrp="1"/>
          </p:cNvSpPr>
          <p:nvPr>
            <p:ph idx="4294967295"/>
          </p:nvPr>
        </p:nvSpPr>
        <p:spPr>
          <a:xfrm>
            <a:off x="539750" y="2028825"/>
            <a:ext cx="8229600" cy="48291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GB">
              <a:latin typeface="Comic Sans MS" pitchFamily="66" charset="0"/>
            </a:endParaRPr>
          </a:p>
          <a:p>
            <a:pPr eaLnBrk="1" hangingPunct="1"/>
            <a:r>
              <a:rPr lang="en-GB">
                <a:solidFill>
                  <a:srgbClr val="000000"/>
                </a:solidFill>
              </a:rPr>
              <a:t>Sweat is your body’s </a:t>
            </a:r>
            <a:r>
              <a:rPr lang="en-GB" b="1">
                <a:solidFill>
                  <a:srgbClr val="000000"/>
                </a:solidFill>
              </a:rPr>
              <a:t>natural way</a:t>
            </a:r>
            <a:r>
              <a:rPr lang="en-GB">
                <a:solidFill>
                  <a:srgbClr val="000000"/>
                </a:solidFill>
              </a:rPr>
              <a:t> of helping you to </a:t>
            </a:r>
            <a:r>
              <a:rPr lang="en-GB" b="1">
                <a:solidFill>
                  <a:srgbClr val="000000"/>
                </a:solidFill>
              </a:rPr>
              <a:t>cool down</a:t>
            </a:r>
            <a:r>
              <a:rPr lang="en-GB">
                <a:solidFill>
                  <a:srgbClr val="000000"/>
                </a:solidFill>
              </a:rPr>
              <a:t>. </a:t>
            </a:r>
            <a:br>
              <a:rPr lang="en-GB">
                <a:solidFill>
                  <a:srgbClr val="000000"/>
                </a:solidFill>
              </a:rPr>
            </a:br>
            <a:endParaRPr lang="en-GB">
              <a:solidFill>
                <a:srgbClr val="000000"/>
              </a:solidFill>
            </a:endParaRPr>
          </a:p>
          <a:p>
            <a:pPr eaLnBrk="1" hangingPunct="1"/>
            <a:r>
              <a:rPr lang="en-GB">
                <a:solidFill>
                  <a:srgbClr val="000000"/>
                </a:solidFill>
              </a:rPr>
              <a:t>Sweat can also some times </a:t>
            </a:r>
            <a:r>
              <a:rPr lang="en-GB" b="1">
                <a:solidFill>
                  <a:srgbClr val="000000"/>
                </a:solidFill>
              </a:rPr>
              <a:t>become smelly</a:t>
            </a:r>
            <a:r>
              <a:rPr lang="en-GB">
                <a:solidFill>
                  <a:srgbClr val="000000"/>
                </a:solidFill>
              </a:rPr>
              <a:t> when the chemicals it contains </a:t>
            </a:r>
            <a:r>
              <a:rPr lang="en-GB" b="1">
                <a:solidFill>
                  <a:srgbClr val="000000"/>
                </a:solidFill>
              </a:rPr>
              <a:t>mixes with bacteria</a:t>
            </a:r>
            <a:r>
              <a:rPr lang="en-GB">
                <a:solidFill>
                  <a:srgbClr val="000000"/>
                </a:solidFill>
              </a:rPr>
              <a:t> that live naturally on your skin. </a:t>
            </a:r>
            <a:r>
              <a:rPr lang="en-GB">
                <a:solidFill>
                  <a:srgbClr val="0D0D0D"/>
                </a:solidFill>
              </a:rPr>
              <a:t/>
            </a:r>
            <a:br>
              <a:rPr lang="en-GB">
                <a:solidFill>
                  <a:srgbClr val="0D0D0D"/>
                </a:solidFill>
              </a:rPr>
            </a:br>
            <a:endParaRPr lang="en-GB">
              <a:solidFill>
                <a:srgbClr val="0D0D0D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GB"/>
          </a:p>
        </p:txBody>
      </p:sp>
      <p:sp>
        <p:nvSpPr>
          <p:cNvPr id="39940" name="TextBox 4"/>
          <p:cNvSpPr txBox="1">
            <a:spLocks noChangeArrowheads="1"/>
          </p:cNvSpPr>
          <p:nvPr/>
        </p:nvSpPr>
        <p:spPr bwMode="auto">
          <a:xfrm>
            <a:off x="6732588" y="1341438"/>
            <a:ext cx="2087562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39941" name="Picture 2" descr="C:\Users\Faye\AppData\Local\Microsoft\Windows\Temporary Internet Files\Content.IE5\3R2NNEKW\MCj0424484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5463" y="476250"/>
            <a:ext cx="1822450" cy="166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755650" y="260350"/>
            <a:ext cx="7543800" cy="1295400"/>
          </a:xfrm>
        </p:spPr>
        <p:txBody>
          <a:bodyPr/>
          <a:lstStyle/>
          <a:p>
            <a:pPr eaLnBrk="1" hangingPunct="1"/>
            <a:r>
              <a:rPr lang="en-GB" sz="4000" u="sng">
                <a:solidFill>
                  <a:srgbClr val="660033"/>
                </a:solidFill>
                <a:latin typeface="Comic Sans MS" pitchFamily="66" charset="0"/>
              </a:rPr>
              <a:t>Personal Hygiene</a:t>
            </a:r>
            <a:br>
              <a:rPr lang="en-GB" sz="4000" u="sng">
                <a:solidFill>
                  <a:srgbClr val="660033"/>
                </a:solidFill>
                <a:latin typeface="Comic Sans MS" pitchFamily="66" charset="0"/>
              </a:rPr>
            </a:br>
            <a:r>
              <a:rPr lang="en-GB" sz="4000" u="sng">
                <a:solidFill>
                  <a:srgbClr val="660033"/>
                </a:solidFill>
                <a:latin typeface="Comic Sans MS" pitchFamily="66" charset="0"/>
              </a:rPr>
              <a:t>What do we do?</a:t>
            </a:r>
          </a:p>
        </p:txBody>
      </p:sp>
      <p:pic>
        <p:nvPicPr>
          <p:cNvPr id="4100" name="Picture 8" descr="C:\Users\Derek\AppData\Local\Microsoft\Windows\Temporary Internet Files\Content.IE5\E290H978\MCj0428061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25" y="4572000"/>
            <a:ext cx="15970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9" descr="C:\Users\Derek\AppData\Local\Microsoft\Windows\Temporary Internet Files\Content.IE5\49U4T293\MPj04073230000[1]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8" y="2571750"/>
            <a:ext cx="1828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10" descr="C:\Users\Derek\AppData\Local\Microsoft\Windows\Temporary Internet Files\Content.IE5\E290H978\MCj04418050000[1]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50" y="214313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00875" y="2643188"/>
            <a:ext cx="1947863" cy="195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15" descr="C:\Users\Derek\AppData\Local\Microsoft\Windows\Temporary Internet Files\Content.IE5\49U4T293\MCj01407630000[1]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7188" y="4948238"/>
            <a:ext cx="2705100" cy="171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19" descr="C:\Users\Derek\AppData\Local\Microsoft\Windows\Temporary Internet Files\Content.IE5\74PBXS2U\MCj00896500000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411413" y="1773238"/>
            <a:ext cx="2109787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Picture 23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500438" y="4071938"/>
            <a:ext cx="2000250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8" name="Picture 24" descr="C:\Users\Derek\AppData\Local\Microsoft\Windows\Temporary Internet Files\Content.IE5\E290H978\MCj02327300000[1].wmf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215188" y="4786313"/>
            <a:ext cx="1489075" cy="185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" descr="C:\Users\Faye\AppData\Local\Microsoft\Windows\Temporary Internet Files\Content.IE5\J0BMXGGR\MCj04126420000[1].wmf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786313" y="2571750"/>
            <a:ext cx="179387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6" descr="C:\Users\Derek\AppData\Local\Microsoft\Windows\Temporary Internet Files\Content.IE5\8TPJ7ZE1\MCHH00478_0000[1].wmf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659563" y="260350"/>
            <a:ext cx="2125662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475656" y="332656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algn="ctr" eaLnBrk="1" hangingPunct="1"/>
            <a:r>
              <a:rPr lang="en-GB" u="sng" dirty="0" smtClean="0">
                <a:latin typeface="Comic Sans MS" pitchFamily="66" charset="0"/>
              </a:rPr>
              <a:t>Body Image 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50825" y="1557338"/>
            <a:ext cx="3745111" cy="530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65125" indent="-255588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E6C36"/>
              </a:buClr>
              <a:buFont typeface="Georgia" pitchFamily="18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7225" indent="-24606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Georgia" pitchFamily="18" charset="0"/>
              <a:buChar char="▫"/>
              <a:defRPr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2338" indent="-219075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"/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13" indent="-200025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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063" indent="-18256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E6C36"/>
              </a:buClr>
              <a:buFont typeface="Georgia" pitchFamily="18" charset="0"/>
              <a:buChar char="▫"/>
              <a:defRPr sz="2000" kern="1200">
                <a:solidFill>
                  <a:srgbClr val="DE6C36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rgbClr val="000000"/>
                </a:solidFill>
              </a:rPr>
              <a:t>All our bodies are different, and that’s a good thing. </a:t>
            </a:r>
          </a:p>
          <a:p>
            <a:r>
              <a:rPr lang="en-GB" dirty="0">
                <a:solidFill>
                  <a:srgbClr val="000000"/>
                </a:solidFill>
              </a:rPr>
              <a:t>How our bodies look is only one part of who we are.</a:t>
            </a:r>
          </a:p>
          <a:p>
            <a:r>
              <a:rPr lang="en-GB" dirty="0">
                <a:solidFill>
                  <a:srgbClr val="000000"/>
                </a:solidFill>
              </a:rPr>
              <a:t>Body image is the way we think and feel about the size, shape and overall appearance of our bodies. </a:t>
            </a:r>
          </a:p>
          <a:p>
            <a:pPr marL="365760" indent="-256032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US" dirty="0" smtClean="0">
              <a:solidFill>
                <a:srgbClr val="000000"/>
              </a:solidFill>
            </a:endParaRPr>
          </a:p>
          <a:p>
            <a:pPr marL="365760" indent="-256032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endParaRPr lang="en-GB" b="1" dirty="0" smtClean="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932040" y="1628056"/>
            <a:ext cx="3745111" cy="530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365125" indent="-255588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E6C36"/>
              </a:buClr>
              <a:buFont typeface="Georgia" pitchFamily="18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7225" indent="-24606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Georgia" pitchFamily="18" charset="0"/>
              <a:buChar char="▫"/>
              <a:defRPr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2338" indent="-219075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"/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13" indent="-200025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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063" indent="-18256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E6C36"/>
              </a:buClr>
              <a:buFont typeface="Georgia" pitchFamily="18" charset="0"/>
              <a:buChar char="▫"/>
              <a:defRPr sz="2000" kern="1200">
                <a:solidFill>
                  <a:srgbClr val="DE6C36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rgbClr val="000000"/>
                </a:solidFill>
              </a:rPr>
              <a:t>A positive body image means that you like how you look and feel positive about your body. </a:t>
            </a:r>
          </a:p>
          <a:p>
            <a:r>
              <a:rPr lang="en-GB" dirty="0">
                <a:solidFill>
                  <a:srgbClr val="000000"/>
                </a:solidFill>
              </a:rPr>
              <a:t>A positive body image means that you don’t worry about how you look. </a:t>
            </a:r>
          </a:p>
          <a:p>
            <a:r>
              <a:rPr lang="en-GB" dirty="0">
                <a:solidFill>
                  <a:srgbClr val="000000"/>
                </a:solidFill>
              </a:rPr>
              <a:t>A positive body image means we can be confident and try new things.</a:t>
            </a:r>
          </a:p>
          <a:p>
            <a:pPr marL="365760" indent="-256032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US" dirty="0" smtClean="0">
              <a:solidFill>
                <a:srgbClr val="000000"/>
              </a:solidFill>
            </a:endParaRPr>
          </a:p>
          <a:p>
            <a:pPr marL="365760" indent="-256032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endParaRPr lang="en-GB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2335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27088" y="2060575"/>
            <a:ext cx="7543800" cy="1295400"/>
          </a:xfrm>
        </p:spPr>
        <p:txBody>
          <a:bodyPr/>
          <a:lstStyle/>
          <a:p>
            <a:pPr algn="ctr" eaLnBrk="1" hangingPunct="1"/>
            <a:r>
              <a:rPr lang="en-GB" sz="7300">
                <a:solidFill>
                  <a:srgbClr val="660033"/>
                </a:solidFill>
                <a:latin typeface="Comic Sans MS" pitchFamily="66" charset="0"/>
              </a:rPr>
              <a:t>GIRLS</a:t>
            </a:r>
          </a:p>
        </p:txBody>
      </p:sp>
      <p:pic>
        <p:nvPicPr>
          <p:cNvPr id="33795" name="Picture 5" descr="C:\Users\Faye\AppData\Local\Microsoft\Windows\Temporary Internet Files\Content.IE5\H1GRRYPL\MCj0446550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9475" y="3429000"/>
            <a:ext cx="2058988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600" y="1762390"/>
            <a:ext cx="7776864" cy="43581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0" indent="-30480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2800" dirty="0">
                <a:solidFill>
                  <a:srgbClr val="000000"/>
                </a:solidFill>
              </a:rPr>
              <a:t>Get taller and heavier</a:t>
            </a:r>
          </a:p>
          <a:p>
            <a:pPr marL="304800" indent="-30480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2800" dirty="0">
                <a:solidFill>
                  <a:srgbClr val="000000"/>
                </a:solidFill>
              </a:rPr>
              <a:t>Bones grow bigger and heavier</a:t>
            </a:r>
          </a:p>
          <a:p>
            <a:pPr marL="304800" indent="-30480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2800" dirty="0">
                <a:solidFill>
                  <a:srgbClr val="000000"/>
                </a:solidFill>
              </a:rPr>
              <a:t>Hips get wider and more curvy</a:t>
            </a:r>
          </a:p>
          <a:p>
            <a:pPr marL="304800" indent="-30480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2800" dirty="0">
                <a:solidFill>
                  <a:srgbClr val="000000"/>
                </a:solidFill>
              </a:rPr>
              <a:t>Face changes shape</a:t>
            </a:r>
          </a:p>
          <a:p>
            <a:pPr marL="304800" indent="-30480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2800" dirty="0">
                <a:solidFill>
                  <a:srgbClr val="000000"/>
                </a:solidFill>
              </a:rPr>
              <a:t>Hair grows under the armpits, around the genitals (pubic hair) </a:t>
            </a:r>
          </a:p>
          <a:p>
            <a:pPr marL="304800" indent="-30480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2800" dirty="0">
                <a:solidFill>
                  <a:srgbClr val="000000"/>
                </a:solidFill>
              </a:rPr>
              <a:t>Hair on arms and legs grows darker</a:t>
            </a:r>
          </a:p>
          <a:p>
            <a:pPr marL="304800" indent="-30480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2800" dirty="0">
                <a:solidFill>
                  <a:srgbClr val="000000"/>
                </a:solidFill>
              </a:rPr>
              <a:t>Body sweats more</a:t>
            </a:r>
          </a:p>
          <a:p>
            <a:pPr marL="304800" indent="-30480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2800" dirty="0">
                <a:solidFill>
                  <a:srgbClr val="000000"/>
                </a:solidFill>
              </a:rPr>
              <a:t>Girls start to have a period</a:t>
            </a:r>
          </a:p>
          <a:p>
            <a:pPr marL="304800" indent="-30480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2800" dirty="0">
                <a:solidFill>
                  <a:srgbClr val="000000"/>
                </a:solidFill>
              </a:rPr>
              <a:t>Girls develop breasts</a:t>
            </a:r>
          </a:p>
          <a:p>
            <a:pPr marL="304800" indent="-30480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2800" dirty="0">
                <a:solidFill>
                  <a:srgbClr val="000000"/>
                </a:solidFill>
              </a:rPr>
              <a:t>May have mood swings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54100" y="563563"/>
            <a:ext cx="7191375" cy="838200"/>
          </a:xfrm>
        </p:spPr>
        <p:txBody>
          <a:bodyPr/>
          <a:lstStyle/>
          <a:p>
            <a:pPr algn="ctr" eaLnBrk="1" hangingPunct="1"/>
            <a:r>
              <a:rPr lang="en-GB" sz="3800" b="1" u="sng">
                <a:latin typeface="Comic Sans MS" pitchFamily="66" charset="0"/>
              </a:rPr>
              <a:t>What is puberty?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611188" y="1412875"/>
            <a:ext cx="8086725" cy="505936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n-GB" b="1"/>
          </a:p>
          <a:p>
            <a:pPr algn="ctr" eaLnBrk="1" hangingPunct="1">
              <a:buFont typeface="Wingdings" pitchFamily="2" charset="2"/>
              <a:buNone/>
            </a:pPr>
            <a:r>
              <a:rPr lang="en-GB" sz="3800" b="1">
                <a:solidFill>
                  <a:srgbClr val="000000"/>
                </a:solidFill>
              </a:rPr>
              <a:t>Puberty is the time when your body changes from being a child to a young adult.</a:t>
            </a:r>
            <a:br>
              <a:rPr lang="en-GB" sz="3800" b="1">
                <a:solidFill>
                  <a:srgbClr val="000000"/>
                </a:solidFill>
              </a:rPr>
            </a:br>
            <a:endParaRPr lang="en-GB" sz="3800" b="1">
              <a:solidFill>
                <a:srgbClr val="000000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GB" sz="3800" b="1">
                <a:solidFill>
                  <a:srgbClr val="000000"/>
                </a:solidFill>
              </a:rPr>
              <a:t>Your body is preparing itself to be able to reproduce (have a baby).</a:t>
            </a:r>
          </a:p>
          <a:p>
            <a:pPr algn="ctr" eaLnBrk="1" hangingPunct="1">
              <a:buFont typeface="Wingdings" pitchFamily="2" charset="2"/>
              <a:buNone/>
            </a:pPr>
            <a:endParaRPr lang="en-GB" sz="3800" b="1"/>
          </a:p>
          <a:p>
            <a:pPr algn="ctr" eaLnBrk="1" hangingPunct="1">
              <a:buFont typeface="Wingdings" pitchFamily="2" charset="2"/>
              <a:buNone/>
            </a:pPr>
            <a:endParaRPr lang="en-GB" sz="3800" b="1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404813"/>
            <a:ext cx="7931150" cy="1143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en-US" u="sng" dirty="0">
                <a:latin typeface="Comic Sans MS" pitchFamily="66" charset="0"/>
              </a:rPr>
              <a:t>The Menstrual Cycle</a:t>
            </a:r>
          </a:p>
        </p:txBody>
      </p:sp>
      <p:sp>
        <p:nvSpPr>
          <p:cNvPr id="22531" name="Text Box 5"/>
          <p:cNvSpPr txBox="1">
            <a:spLocks noChangeArrowheads="1"/>
          </p:cNvSpPr>
          <p:nvPr/>
        </p:nvSpPr>
        <p:spPr bwMode="auto">
          <a:xfrm>
            <a:off x="539750" y="6021388"/>
            <a:ext cx="81359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rgbClr val="000000"/>
                </a:solidFill>
                <a:latin typeface="Georgia" pitchFamily="18" charset="0"/>
              </a:rPr>
              <a:t>The menstrual cycle is usually 28 days. However it can vary from between 23-35 days.</a:t>
            </a:r>
          </a:p>
        </p:txBody>
      </p:sp>
      <p:pic>
        <p:nvPicPr>
          <p:cNvPr id="22532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58888" y="1412875"/>
            <a:ext cx="6696075" cy="467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179388" y="1628775"/>
            <a:ext cx="8496300" cy="49688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indent="-256032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GB" sz="2800" dirty="0">
                <a:latin typeface="+mn-lt"/>
                <a:cs typeface="+mn-cs"/>
              </a:rPr>
              <a:t>   </a:t>
            </a:r>
            <a:br>
              <a:rPr lang="en-GB" sz="2800" dirty="0">
                <a:latin typeface="+mn-lt"/>
                <a:cs typeface="+mn-cs"/>
              </a:rPr>
            </a:br>
            <a:r>
              <a:rPr lang="en-GB" sz="2600" dirty="0">
                <a:solidFill>
                  <a:srgbClr val="000000"/>
                </a:solidFill>
                <a:latin typeface="+mn-lt"/>
                <a:cs typeface="+mn-cs"/>
              </a:rPr>
              <a:t>Periods can last between </a:t>
            </a:r>
            <a:r>
              <a:rPr lang="en-GB" sz="2600" b="1" dirty="0">
                <a:solidFill>
                  <a:srgbClr val="000000"/>
                </a:solidFill>
                <a:latin typeface="+mn-lt"/>
                <a:cs typeface="+mn-cs"/>
              </a:rPr>
              <a:t>3 and 8 days</a:t>
            </a:r>
            <a:r>
              <a:rPr lang="en-GB" sz="2600" dirty="0">
                <a:solidFill>
                  <a:srgbClr val="000000"/>
                </a:solidFill>
                <a:latin typeface="+mn-lt"/>
                <a:cs typeface="+mn-cs"/>
              </a:rPr>
              <a:t>. </a:t>
            </a:r>
          </a:p>
          <a:p>
            <a:pPr marL="365760" indent="-256032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600" dirty="0">
              <a:solidFill>
                <a:srgbClr val="000000"/>
              </a:solidFill>
              <a:latin typeface="+mn-lt"/>
              <a:cs typeface="+mn-cs"/>
            </a:endParaRPr>
          </a:p>
          <a:p>
            <a:pPr marL="365760" indent="-256032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GB" sz="2600" dirty="0">
                <a:solidFill>
                  <a:srgbClr val="000000"/>
                </a:solidFill>
                <a:latin typeface="+mn-lt"/>
                <a:cs typeface="+mn-cs"/>
              </a:rPr>
              <a:t>   </a:t>
            </a:r>
          </a:p>
          <a:p>
            <a:pPr marL="365760" indent="-256032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GB" sz="2600" dirty="0">
              <a:solidFill>
                <a:srgbClr val="000000"/>
              </a:solidFill>
              <a:latin typeface="+mn-lt"/>
              <a:cs typeface="+mn-cs"/>
            </a:endParaRPr>
          </a:p>
          <a:p>
            <a:pPr marL="365760" indent="-256032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GB" sz="2600" dirty="0">
                <a:solidFill>
                  <a:srgbClr val="000000"/>
                </a:solidFill>
                <a:latin typeface="+mn-lt"/>
                <a:cs typeface="+mn-cs"/>
              </a:rPr>
              <a:t>   The average blood loss is only around </a:t>
            </a:r>
            <a:r>
              <a:rPr lang="en-GB" sz="2600" b="1" dirty="0">
                <a:solidFill>
                  <a:srgbClr val="000000"/>
                </a:solidFill>
                <a:latin typeface="+mn-lt"/>
                <a:cs typeface="+mn-cs"/>
              </a:rPr>
              <a:t>80ml</a:t>
            </a:r>
            <a:r>
              <a:rPr lang="en-GB" sz="2600" dirty="0">
                <a:solidFill>
                  <a:srgbClr val="000000"/>
                </a:solidFill>
                <a:latin typeface="+mn-lt"/>
                <a:cs typeface="+mn-cs"/>
              </a:rPr>
              <a:t> </a:t>
            </a:r>
            <a:br>
              <a:rPr lang="en-GB" sz="2600" dirty="0">
                <a:solidFill>
                  <a:srgbClr val="000000"/>
                </a:solidFill>
                <a:latin typeface="+mn-lt"/>
                <a:cs typeface="+mn-cs"/>
              </a:rPr>
            </a:br>
            <a:r>
              <a:rPr lang="en-GB" sz="2600" dirty="0">
                <a:solidFill>
                  <a:srgbClr val="000000"/>
                </a:solidFill>
                <a:latin typeface="+mn-lt"/>
                <a:cs typeface="+mn-cs"/>
              </a:rPr>
              <a:t>(roughly 3 tablespoons).</a:t>
            </a:r>
          </a:p>
          <a:p>
            <a:pPr marL="365760" indent="-256032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GB" sz="2600" dirty="0">
                <a:solidFill>
                  <a:srgbClr val="000000"/>
                </a:solidFill>
                <a:latin typeface="+mn-lt"/>
                <a:cs typeface="+mn-cs"/>
              </a:rPr>
              <a:t/>
            </a:r>
            <a:br>
              <a:rPr lang="en-GB" sz="2600" dirty="0">
                <a:solidFill>
                  <a:srgbClr val="000000"/>
                </a:solidFill>
                <a:latin typeface="+mn-lt"/>
                <a:cs typeface="+mn-cs"/>
              </a:rPr>
            </a:br>
            <a:r>
              <a:rPr lang="en-GB" sz="2600" dirty="0">
                <a:solidFill>
                  <a:srgbClr val="000000"/>
                </a:solidFill>
                <a:latin typeface="+mn-lt"/>
                <a:cs typeface="+mn-cs"/>
              </a:rPr>
              <a:t>Periods happen once a month</a:t>
            </a:r>
            <a:endParaRPr lang="en-GB" sz="2800" dirty="0">
              <a:solidFill>
                <a:srgbClr val="000000"/>
              </a:solidFill>
              <a:latin typeface="+mn-lt"/>
              <a:cs typeface="+mn-cs"/>
            </a:endParaRPr>
          </a:p>
          <a:p>
            <a:pPr marL="365760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US" sz="2800" dirty="0">
              <a:latin typeface="+mn-lt"/>
              <a:cs typeface="+mn-cs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755650" y="692150"/>
            <a:ext cx="7543800" cy="12954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sz="4000" u="sng" dirty="0">
                <a:solidFill>
                  <a:schemeClr val="tx2"/>
                </a:solidFill>
                <a:latin typeface="Comic Sans MS" pitchFamily="66" charset="0"/>
                <a:ea typeface="+mj-ea"/>
                <a:cs typeface="+mj-cs"/>
              </a:rPr>
              <a:t>Period</a:t>
            </a:r>
            <a:endParaRPr lang="en-US" sz="4000" u="sng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404664"/>
            <a:ext cx="7344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We’re All In This Together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15616" y="1988840"/>
            <a:ext cx="756084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GB" dirty="0"/>
              <a:t>  </a:t>
            </a:r>
            <a:r>
              <a:rPr lang="en-GB" sz="3200" dirty="0"/>
              <a:t>Boys and girls go through Puberty</a:t>
            </a:r>
          </a:p>
          <a:p>
            <a:endParaRPr lang="en-GB" sz="3200" dirty="0"/>
          </a:p>
          <a:p>
            <a:pPr>
              <a:buFont typeface="Wingdings" pitchFamily="2" charset="2"/>
              <a:buChar char="v"/>
            </a:pPr>
            <a:r>
              <a:rPr lang="en-GB" sz="3200" dirty="0"/>
              <a:t>  Some of the ways are similar</a:t>
            </a:r>
          </a:p>
          <a:p>
            <a:endParaRPr lang="en-GB" sz="3200" dirty="0"/>
          </a:p>
          <a:p>
            <a:pPr>
              <a:buFont typeface="Wingdings" pitchFamily="2" charset="2"/>
              <a:buChar char="v"/>
            </a:pPr>
            <a:r>
              <a:rPr lang="en-GB" sz="3200" dirty="0"/>
              <a:t>Some of the ways are different</a:t>
            </a:r>
          </a:p>
          <a:p>
            <a:pPr>
              <a:buFont typeface="Wingdings" pitchFamily="2" charset="2"/>
              <a:buChar char="v"/>
            </a:pPr>
            <a:endParaRPr lang="en-GB" sz="3200" dirty="0"/>
          </a:p>
          <a:p>
            <a:pPr>
              <a:buFont typeface="Wingdings" pitchFamily="2" charset="2"/>
              <a:buChar char="v"/>
            </a:pPr>
            <a:r>
              <a:rPr lang="en-GB" sz="3200" dirty="0"/>
              <a:t>All adults have been there too</a:t>
            </a:r>
          </a:p>
          <a:p>
            <a:pPr lvl="1">
              <a:buFont typeface="Wingdings" pitchFamily="2" charset="2"/>
              <a:buChar char="v"/>
            </a:pPr>
            <a:r>
              <a:rPr lang="en-GB" sz="1600" dirty="0"/>
              <a:t>Try to remember this if you feel you are not being understood</a:t>
            </a:r>
          </a:p>
          <a:p>
            <a:endParaRPr lang="en-GB" sz="3200" dirty="0"/>
          </a:p>
          <a:p>
            <a:endParaRPr lang="en-GB" sz="3200" dirty="0"/>
          </a:p>
          <a:p>
            <a:pPr>
              <a:buFont typeface="Wingdings" pitchFamily="2" charset="2"/>
              <a:buChar char="v"/>
            </a:pPr>
            <a:endParaRPr lang="en-GB" sz="1600" dirty="0"/>
          </a:p>
          <a:p>
            <a:pPr>
              <a:buFont typeface="Wingdings" pitchFamily="2" charset="2"/>
              <a:buChar char="v"/>
            </a:pPr>
            <a:endParaRPr lang="en-GB" sz="32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00113" y="2565400"/>
            <a:ext cx="7543800" cy="2159000"/>
          </a:xfrm>
        </p:spPr>
        <p:txBody>
          <a:bodyPr/>
          <a:lstStyle/>
          <a:p>
            <a:pPr algn="ctr" eaLnBrk="1" hangingPunct="1"/>
            <a:r>
              <a:rPr lang="en-GB" sz="8100" dirty="0">
                <a:latin typeface="Comic Sans MS" pitchFamily="66" charset="0"/>
              </a:rPr>
              <a:t>Reproduction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332656"/>
            <a:ext cx="75608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The Process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5576" y="1772816"/>
            <a:ext cx="7992888" cy="20313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buFont typeface="Wingdings" pitchFamily="2" charset="2"/>
              <a:buChar char="v"/>
            </a:pPr>
            <a:endParaRPr lang="en-GB" dirty="0"/>
          </a:p>
          <a:p>
            <a:pPr marL="285750" indent="-285750">
              <a:buFont typeface="Wingdings" pitchFamily="2" charset="2"/>
              <a:buChar char="v"/>
            </a:pPr>
            <a:r>
              <a:rPr lang="en-GB" dirty="0">
                <a:hlinkClick r:id="rId2"/>
              </a:rPr>
              <a:t>https://www.bbc.com/education/clips/zfcrkqt</a:t>
            </a:r>
          </a:p>
          <a:p>
            <a:pPr marL="285750" indent="-285750">
              <a:buFont typeface="Wingdings" pitchFamily="2" charset="2"/>
              <a:buChar char="v"/>
            </a:pPr>
            <a:endParaRPr lang="en-GB" dirty="0"/>
          </a:p>
          <a:p>
            <a:pPr marL="285750" indent="-285750">
              <a:buFont typeface="Wingdings" pitchFamily="2" charset="2"/>
              <a:buChar char="v"/>
            </a:pPr>
            <a:r>
              <a:rPr lang="en-GB" dirty="0" smtClean="0">
                <a:hlinkClick r:id="rId3"/>
              </a:rPr>
              <a:t>https</a:t>
            </a:r>
            <a:r>
              <a:rPr lang="en-GB" dirty="0">
                <a:hlinkClick r:id="rId3"/>
              </a:rPr>
              <a:t>://www.youtube.com/watch?time_continue=127&amp;v=8ktKO_qVmPw</a:t>
            </a:r>
            <a:endParaRPr lang="en-GB" dirty="0" smtClean="0"/>
          </a:p>
          <a:p>
            <a:pPr marL="285750" indent="-285750">
              <a:buFont typeface="Wingdings" pitchFamily="2" charset="2"/>
              <a:buChar char="v"/>
            </a:pPr>
            <a:endParaRPr lang="en-GB" dirty="0"/>
          </a:p>
          <a:p>
            <a:pPr>
              <a:buFont typeface="Wingdings" pitchFamily="2" charset="2"/>
              <a:buChar char="v"/>
            </a:pPr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2276872"/>
            <a:ext cx="691276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It is all a normal and natural way for human beings to grow up.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683568" y="623929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algn="ctr" eaLnBrk="1" hangingPunct="1"/>
            <a:r>
              <a:rPr lang="en-GB" u="sng" dirty="0" smtClean="0">
                <a:latin typeface="Comic Sans MS" pitchFamily="66" charset="0"/>
              </a:rPr>
              <a:t>Staying Safe</a:t>
            </a:r>
            <a:r>
              <a:rPr lang="en-GB" u="sng" dirty="0" smtClean="0">
                <a:latin typeface="Comic Sans MS" pitchFamily="66" charset="0"/>
              </a:rPr>
              <a:t> </a:t>
            </a:r>
            <a:endParaRPr lang="en-GB" u="sng" dirty="0" smtClean="0"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9552" y="1700808"/>
            <a:ext cx="8280920" cy="56076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en-GB" sz="2800" b="1" dirty="0" smtClean="0">
                <a:solidFill>
                  <a:srgbClr val="000000"/>
                </a:solidFill>
              </a:rPr>
              <a:t>When I feel safe/unsafe</a:t>
            </a:r>
          </a:p>
          <a:p>
            <a:pPr eaLnBrk="1" hangingPunct="1">
              <a:lnSpc>
                <a:spcPct val="80000"/>
              </a:lnSpc>
            </a:pPr>
            <a:endParaRPr lang="en-GB" sz="2800" b="1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GB" sz="2800" b="1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GB" sz="2800" b="1" dirty="0">
              <a:solidFill>
                <a:srgbClr val="000000"/>
              </a:solidFill>
            </a:endParaRPr>
          </a:p>
          <a:p>
            <a:pPr marL="457200" indent="-4572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GB" sz="2800" b="1" dirty="0" smtClean="0">
                <a:solidFill>
                  <a:srgbClr val="000000"/>
                </a:solidFill>
              </a:rPr>
              <a:t>Physical/Mental Abuse </a:t>
            </a:r>
          </a:p>
          <a:p>
            <a:pPr marL="457200" indent="-4572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GB" sz="2800" b="1" dirty="0" smtClean="0">
              <a:solidFill>
                <a:srgbClr val="000000"/>
              </a:solidFill>
            </a:endParaRPr>
          </a:p>
          <a:p>
            <a:pPr marL="457200" indent="-4572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GB" sz="2800" b="1" dirty="0" smtClean="0">
                <a:solidFill>
                  <a:srgbClr val="000000"/>
                </a:solidFill>
              </a:rPr>
              <a:t>Bullying</a:t>
            </a:r>
            <a:endParaRPr lang="en-GB" sz="2800" b="1" dirty="0">
              <a:solidFill>
                <a:srgbClr val="000000"/>
              </a:solidFill>
            </a:endParaRPr>
          </a:p>
          <a:p>
            <a:pPr marL="457200" indent="-4572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GB" sz="2800" b="1" dirty="0" smtClean="0">
              <a:solidFill>
                <a:srgbClr val="000000"/>
              </a:solidFill>
            </a:endParaRPr>
          </a:p>
          <a:p>
            <a:pPr marL="457200" indent="-4572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GB" sz="2800" b="1" dirty="0" smtClean="0">
                <a:solidFill>
                  <a:srgbClr val="000000"/>
                </a:solidFill>
              </a:rPr>
              <a:t>Sexual Abuse</a:t>
            </a:r>
          </a:p>
          <a:p>
            <a:pPr marL="457200" indent="-4572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GB" sz="2800" b="1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GB" sz="2800" b="1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GB" sz="2800" b="1" dirty="0" smtClean="0">
                <a:solidFill>
                  <a:srgbClr val="000000"/>
                </a:solidFill>
              </a:rPr>
              <a:t>Who can you talk to if you don’t feel safe? </a:t>
            </a:r>
          </a:p>
          <a:p>
            <a:pPr eaLnBrk="1" hangingPunct="1">
              <a:lnSpc>
                <a:spcPct val="80000"/>
              </a:lnSpc>
            </a:pPr>
            <a:endParaRPr lang="en-GB" sz="2800" b="1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GB" sz="2800" b="1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GB" sz="2800" b="1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GB" sz="2800" b="1" dirty="0" smtClean="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158825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971600" y="476672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algn="ctr" eaLnBrk="1" hangingPunct="1"/>
            <a:r>
              <a:rPr lang="en-GB" u="sng" dirty="0" smtClean="0">
                <a:latin typeface="Comic Sans MS" pitchFamily="66" charset="0"/>
              </a:rPr>
              <a:t>Your Rights 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95288" y="1628775"/>
            <a:ext cx="8229600" cy="54006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indent="-256032" fontAlgn="auto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2600" dirty="0" smtClean="0">
                <a:solidFill>
                  <a:srgbClr val="000000"/>
                </a:solidFill>
                <a:latin typeface="+mn-lt"/>
                <a:cs typeface="+mn-cs"/>
              </a:rPr>
              <a:t>You have the right to make your own decisions and give consent.</a:t>
            </a:r>
          </a:p>
          <a:p>
            <a:pPr marL="365760" indent="-256032" fontAlgn="auto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sz="2600" dirty="0" smtClean="0">
              <a:latin typeface="+mn-lt"/>
              <a:cs typeface="+mn-cs"/>
            </a:endParaRPr>
          </a:p>
          <a:p>
            <a:pPr marL="5715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If the person says </a:t>
            </a:r>
            <a:r>
              <a:rPr lang="en-US" sz="2400" b="1" dirty="0">
                <a:solidFill>
                  <a:srgbClr val="000000"/>
                </a:solidFill>
              </a:rPr>
              <a:t>yes</a:t>
            </a:r>
            <a:r>
              <a:rPr lang="en-US" sz="2400" dirty="0">
                <a:solidFill>
                  <a:srgbClr val="000000"/>
                </a:solidFill>
              </a:rPr>
              <a:t>, they have given their consent. </a:t>
            </a:r>
          </a:p>
          <a:p>
            <a:pPr marL="342900">
              <a:lnSpc>
                <a:spcPct val="90000"/>
              </a:lnSpc>
              <a:spcAft>
                <a:spcPts val="600"/>
              </a:spcAft>
            </a:pPr>
            <a:endParaRPr lang="en-US" sz="2400" dirty="0">
              <a:solidFill>
                <a:srgbClr val="000000"/>
              </a:solidFill>
            </a:endParaRPr>
          </a:p>
          <a:p>
            <a:pPr marL="5715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If the person says </a:t>
            </a:r>
            <a:r>
              <a:rPr lang="en-US" sz="2400" b="1" dirty="0">
                <a:solidFill>
                  <a:srgbClr val="000000"/>
                </a:solidFill>
              </a:rPr>
              <a:t>no</a:t>
            </a:r>
            <a:r>
              <a:rPr lang="en-US" sz="2400" dirty="0">
                <a:solidFill>
                  <a:srgbClr val="000000"/>
                </a:solidFill>
              </a:rPr>
              <a:t>, they have not given consent. </a:t>
            </a:r>
          </a:p>
          <a:p>
            <a:pPr marL="342900">
              <a:lnSpc>
                <a:spcPct val="90000"/>
              </a:lnSpc>
              <a:spcAft>
                <a:spcPts val="600"/>
              </a:spcAft>
            </a:pPr>
            <a:endParaRPr lang="en-US" sz="2400" dirty="0">
              <a:solidFill>
                <a:srgbClr val="000000"/>
              </a:solidFill>
            </a:endParaRPr>
          </a:p>
          <a:p>
            <a:pPr marL="5715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If a person is </a:t>
            </a:r>
            <a:r>
              <a:rPr lang="en-US" sz="2400" b="1" dirty="0">
                <a:solidFill>
                  <a:srgbClr val="000000"/>
                </a:solidFill>
              </a:rPr>
              <a:t>not sure</a:t>
            </a:r>
            <a:r>
              <a:rPr lang="en-US" sz="2400" dirty="0">
                <a:solidFill>
                  <a:srgbClr val="000000"/>
                </a:solidFill>
              </a:rPr>
              <a:t>, or does not say ‘yes’, then </a:t>
            </a:r>
            <a:r>
              <a:rPr lang="en-US" sz="2400" b="1" dirty="0">
                <a:solidFill>
                  <a:srgbClr val="000000"/>
                </a:solidFill>
              </a:rPr>
              <a:t>this is not consent. </a:t>
            </a:r>
          </a:p>
          <a:p>
            <a:pPr marL="365760" indent="-256032" fontAlgn="auto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sz="2600" dirty="0" smtClean="0">
              <a:latin typeface="+mn-lt"/>
              <a:cs typeface="+mn-cs"/>
            </a:endParaRPr>
          </a:p>
          <a:p>
            <a:pPr marL="365760" indent="-256032" fontAlgn="auto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2600" dirty="0" smtClean="0">
                <a:solidFill>
                  <a:srgbClr val="000000"/>
                </a:solidFill>
                <a:latin typeface="+mn-lt"/>
                <a:cs typeface="+mn-cs"/>
              </a:rPr>
              <a:t>Can you think of any situations you need to think about consent? </a:t>
            </a:r>
            <a:endParaRPr lang="en-US" sz="2600" dirty="0">
              <a:solidFill>
                <a:srgbClr val="000000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08998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5004048" y="1196752"/>
            <a:ext cx="3363679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algn="ctr" eaLnBrk="1" hangingPunct="1"/>
            <a:r>
              <a:rPr lang="en-GB" u="sng" dirty="0" smtClean="0">
                <a:latin typeface="Comic Sans MS" pitchFamily="66" charset="0"/>
              </a:rPr>
              <a:t>Being a Parent </a:t>
            </a:r>
          </a:p>
        </p:txBody>
      </p:sp>
      <p:sp>
        <p:nvSpPr>
          <p:cNvPr id="3" name="Rectangle 2"/>
          <p:cNvSpPr/>
          <p:nvPr/>
        </p:nvSpPr>
        <p:spPr>
          <a:xfrm>
            <a:off x="3347864" y="3933056"/>
            <a:ext cx="6912768" cy="26253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0000"/>
                </a:solidFill>
              </a:rPr>
              <a:t>What kind of families do you know about?</a:t>
            </a:r>
          </a:p>
          <a:p>
            <a:pPr marL="5715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b="1" dirty="0" smtClean="0">
              <a:solidFill>
                <a:srgbClr val="000000"/>
              </a:solidFill>
            </a:endParaRPr>
          </a:p>
          <a:p>
            <a:pPr marL="5715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0000"/>
                </a:solidFill>
              </a:rPr>
              <a:t>If you were a parent… </a:t>
            </a:r>
            <a:endParaRPr lang="en-US" b="1" dirty="0">
              <a:solidFill>
                <a:srgbClr val="000000"/>
              </a:solidFill>
            </a:endParaRPr>
          </a:p>
          <a:p>
            <a:pPr marL="5715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What would you have to do?</a:t>
            </a:r>
          </a:p>
          <a:p>
            <a:pPr marL="5715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What might be difficult?  </a:t>
            </a:r>
          </a:p>
          <a:p>
            <a:pPr marL="5715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What might you have to think about?</a:t>
            </a:r>
          </a:p>
          <a:p>
            <a:pPr marL="5715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0000"/>
              </a:solidFill>
            </a:endParaRPr>
          </a:p>
          <a:p>
            <a:pPr marL="342900">
              <a:lnSpc>
                <a:spcPct val="90000"/>
              </a:lnSpc>
              <a:spcAft>
                <a:spcPts val="60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026" name="Picture 2" descr="Image result for Father and chil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596" y="636711"/>
            <a:ext cx="4056385" cy="2704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2368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 idx="4294967295"/>
          </p:nvPr>
        </p:nvSpPr>
        <p:spPr>
          <a:xfrm>
            <a:off x="917575" y="277813"/>
            <a:ext cx="7772400" cy="1143000"/>
          </a:xfrm>
        </p:spPr>
        <p:txBody>
          <a:bodyPr/>
          <a:lstStyle/>
          <a:p>
            <a:pPr algn="ctr" eaLnBrk="1" hangingPunct="1"/>
            <a:r>
              <a:rPr lang="en-GB" u="sng">
                <a:latin typeface="Comic Sans MS" pitchFamily="66" charset="0"/>
              </a:rPr>
              <a:t>Why does it happen?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28650" y="1600200"/>
            <a:ext cx="851535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600" dirty="0">
                <a:solidFill>
                  <a:srgbClr val="000000"/>
                </a:solidFill>
              </a:rPr>
              <a:t>Puberty starts when extra amounts of chemicals called hormones start to be produced in the body.</a:t>
            </a:r>
            <a:br>
              <a:rPr lang="en-GB" sz="2600" dirty="0">
                <a:solidFill>
                  <a:srgbClr val="000000"/>
                </a:solidFill>
              </a:rPr>
            </a:br>
            <a:endParaRPr lang="en-GB" sz="26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GB" sz="2600" dirty="0">
                <a:solidFill>
                  <a:srgbClr val="000000"/>
                </a:solidFill>
              </a:rPr>
              <a:t>The body produces the hormones </a:t>
            </a:r>
            <a:r>
              <a:rPr lang="en-GB" sz="2600" b="1" dirty="0">
                <a:solidFill>
                  <a:srgbClr val="000000"/>
                </a:solidFill>
              </a:rPr>
              <a:t>OESTROGEN</a:t>
            </a:r>
            <a:r>
              <a:rPr lang="en-GB" sz="2600" dirty="0">
                <a:solidFill>
                  <a:srgbClr val="000000"/>
                </a:solidFill>
              </a:rPr>
              <a:t>, </a:t>
            </a:r>
            <a:r>
              <a:rPr lang="en-GB" sz="2600" b="1" dirty="0">
                <a:solidFill>
                  <a:srgbClr val="000000"/>
                </a:solidFill>
              </a:rPr>
              <a:t>PROGESTOGEN</a:t>
            </a:r>
            <a:r>
              <a:rPr lang="en-GB" sz="2600" dirty="0">
                <a:solidFill>
                  <a:srgbClr val="000000"/>
                </a:solidFill>
              </a:rPr>
              <a:t> and </a:t>
            </a:r>
            <a:r>
              <a:rPr lang="en-GB" sz="2600" b="1" dirty="0">
                <a:solidFill>
                  <a:srgbClr val="000000"/>
                </a:solidFill>
              </a:rPr>
              <a:t>TESTOSTORONE</a:t>
            </a:r>
            <a:r>
              <a:rPr lang="en-GB" sz="2600" dirty="0">
                <a:solidFill>
                  <a:srgbClr val="000000"/>
                </a:solidFill>
              </a:rPr>
              <a:t> which are responsible for many different changes in the body.</a:t>
            </a:r>
            <a:br>
              <a:rPr lang="en-GB" sz="2600" dirty="0">
                <a:solidFill>
                  <a:srgbClr val="000000"/>
                </a:solidFill>
              </a:rPr>
            </a:br>
            <a:endParaRPr lang="en-GB" sz="26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GB" sz="2600" dirty="0">
                <a:solidFill>
                  <a:srgbClr val="000000"/>
                </a:solidFill>
              </a:rPr>
              <a:t>The brain and pituitary gland </a:t>
            </a:r>
            <a:br>
              <a:rPr lang="en-GB" sz="2600" dirty="0">
                <a:solidFill>
                  <a:srgbClr val="000000"/>
                </a:solidFill>
              </a:rPr>
            </a:br>
            <a:r>
              <a:rPr lang="en-GB" sz="2600" dirty="0">
                <a:solidFill>
                  <a:srgbClr val="000000"/>
                </a:solidFill>
              </a:rPr>
              <a:t>release the hormones </a:t>
            </a:r>
            <a:br>
              <a:rPr lang="en-GB" sz="2600" dirty="0">
                <a:solidFill>
                  <a:srgbClr val="000000"/>
                </a:solidFill>
              </a:rPr>
            </a:br>
            <a:r>
              <a:rPr lang="en-GB" sz="2600" dirty="0">
                <a:solidFill>
                  <a:srgbClr val="000000"/>
                </a:solidFill>
              </a:rPr>
              <a:t>that regulate the reproductive </a:t>
            </a:r>
            <a:br>
              <a:rPr lang="en-GB" sz="2600" dirty="0">
                <a:solidFill>
                  <a:srgbClr val="000000"/>
                </a:solidFill>
              </a:rPr>
            </a:br>
            <a:r>
              <a:rPr lang="en-GB" sz="2600" dirty="0">
                <a:solidFill>
                  <a:srgbClr val="000000"/>
                </a:solidFill>
              </a:rPr>
              <a:t>organs. </a:t>
            </a:r>
            <a:br>
              <a:rPr lang="en-GB" sz="2600" dirty="0">
                <a:solidFill>
                  <a:srgbClr val="000000"/>
                </a:solidFill>
              </a:rPr>
            </a:br>
            <a:endParaRPr lang="en-GB" sz="2600" dirty="0">
              <a:solidFill>
                <a:srgbClr val="000000"/>
              </a:solidFill>
            </a:endParaRPr>
          </a:p>
        </p:txBody>
      </p:sp>
      <p:pic>
        <p:nvPicPr>
          <p:cNvPr id="1536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35600" y="4724400"/>
            <a:ext cx="3500438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00113" y="2565400"/>
            <a:ext cx="7543800" cy="2159000"/>
          </a:xfrm>
        </p:spPr>
        <p:txBody>
          <a:bodyPr/>
          <a:lstStyle/>
          <a:p>
            <a:pPr algn="ctr" eaLnBrk="1" hangingPunct="1"/>
            <a:r>
              <a:rPr lang="en-GB" sz="8100">
                <a:latin typeface="Comic Sans MS" pitchFamily="66" charset="0"/>
              </a:rPr>
              <a:t>Chris’s Story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7575" y="277813"/>
            <a:ext cx="7772400" cy="1143000"/>
          </a:xfrm>
        </p:spPr>
        <p:txBody>
          <a:bodyPr/>
          <a:lstStyle/>
          <a:p>
            <a:pPr algn="ctr" eaLnBrk="1" hangingPunct="1"/>
            <a:r>
              <a:rPr lang="en-GB" u="sng">
                <a:latin typeface="Comic Sans MS" pitchFamily="66" charset="0"/>
              </a:rPr>
              <a:t>Physical Changes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611188" y="2071688"/>
            <a:ext cx="8047037" cy="4411662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GB" dirty="0">
                <a:solidFill>
                  <a:srgbClr val="000000"/>
                </a:solidFill>
              </a:rPr>
              <a:t>Physical changes happen because the body starts to produce chemicals called hormones; </a:t>
            </a:r>
            <a:r>
              <a:rPr lang="en-GB" b="1" dirty="0">
                <a:solidFill>
                  <a:srgbClr val="000000"/>
                </a:solidFill>
              </a:rPr>
              <a:t>oestrogen, progesterone and testosterone.</a:t>
            </a:r>
            <a:r>
              <a:rPr lang="en-GB" dirty="0">
                <a:solidFill>
                  <a:srgbClr val="000000"/>
                </a:solidFill>
              </a:rPr>
              <a:t>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GB" dirty="0">
                <a:solidFill>
                  <a:srgbClr val="000000"/>
                </a:solidFill>
              </a:rPr>
              <a:t/>
            </a:r>
            <a:br>
              <a:rPr lang="en-GB" dirty="0">
                <a:solidFill>
                  <a:srgbClr val="000000"/>
                </a:solidFill>
              </a:rPr>
            </a:br>
            <a:r>
              <a:rPr lang="en-GB" dirty="0">
                <a:solidFill>
                  <a:srgbClr val="000000"/>
                </a:solidFill>
              </a:rPr>
              <a:t>Puberty happens anywhere between </a:t>
            </a:r>
            <a:r>
              <a:rPr lang="en-GB" b="1" dirty="0">
                <a:solidFill>
                  <a:srgbClr val="000000"/>
                </a:solidFill>
              </a:rPr>
              <a:t>8 and 18</a:t>
            </a:r>
            <a:r>
              <a:rPr lang="en-GB" dirty="0">
                <a:solidFill>
                  <a:srgbClr val="000000"/>
                </a:solidFill>
              </a:rPr>
              <a:t> years of age. </a:t>
            </a:r>
          </a:p>
          <a:p>
            <a:pPr eaLnBrk="1" hangingPunct="1">
              <a:buFont typeface="Wingdings" pitchFamily="2" charset="2"/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7575" y="277813"/>
            <a:ext cx="7772400" cy="1143000"/>
          </a:xfrm>
        </p:spPr>
        <p:txBody>
          <a:bodyPr/>
          <a:lstStyle/>
          <a:p>
            <a:pPr algn="ctr" eaLnBrk="1" hangingPunct="1"/>
            <a:r>
              <a:rPr lang="en-GB" u="sng">
                <a:latin typeface="Comic Sans MS" pitchFamily="66" charset="0"/>
              </a:rPr>
              <a:t>Physical Changes cont</a:t>
            </a:r>
            <a:r>
              <a:rPr lang="en-GB" u="sng"/>
              <a:t>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468313" y="1773238"/>
            <a:ext cx="8229600" cy="4662487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GB">
                <a:solidFill>
                  <a:srgbClr val="000000"/>
                </a:solidFill>
              </a:rPr>
              <a:t>The female body mainly produces </a:t>
            </a:r>
            <a:r>
              <a:rPr lang="en-GB" b="1">
                <a:solidFill>
                  <a:srgbClr val="000000"/>
                </a:solidFill>
              </a:rPr>
              <a:t>progesterone and oestrogen</a:t>
            </a:r>
            <a:r>
              <a:rPr lang="en-GB">
                <a:solidFill>
                  <a:srgbClr val="000000"/>
                </a:solidFill>
              </a:rPr>
              <a:t> which start the changes of puberty.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GB">
                <a:solidFill>
                  <a:srgbClr val="000000"/>
                </a:solidFill>
              </a:rPr>
              <a:t>Usually starts between 8-13 years.</a:t>
            </a:r>
          </a:p>
          <a:p>
            <a:pPr algn="ctr" eaLnBrk="1" hangingPunct="1">
              <a:buFont typeface="Wingdings" pitchFamily="2" charset="2"/>
              <a:buNone/>
            </a:pPr>
            <a:endParaRPr lang="en-GB">
              <a:solidFill>
                <a:srgbClr val="000000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GB">
                <a:solidFill>
                  <a:srgbClr val="000000"/>
                </a:solidFill>
              </a:rPr>
              <a:t>The male body mainly produces </a:t>
            </a:r>
            <a:r>
              <a:rPr lang="en-GB" b="1">
                <a:solidFill>
                  <a:srgbClr val="000000"/>
                </a:solidFill>
              </a:rPr>
              <a:t>testosterone</a:t>
            </a:r>
            <a:r>
              <a:rPr lang="en-GB">
                <a:solidFill>
                  <a:srgbClr val="000000"/>
                </a:solidFill>
              </a:rPr>
              <a:t> which start the changes of puberty.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GB">
                <a:solidFill>
                  <a:srgbClr val="000000"/>
                </a:solidFill>
              </a:rPr>
              <a:t>Usually stars between 10-15 years.</a:t>
            </a:r>
          </a:p>
        </p:txBody>
      </p:sp>
      <p:pic>
        <p:nvPicPr>
          <p:cNvPr id="18436" name="Picture 4" descr="MC900115855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3933825"/>
            <a:ext cx="7416800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 idx="4294967295"/>
          </p:nvPr>
        </p:nvSpPr>
        <p:spPr>
          <a:xfrm>
            <a:off x="917575" y="277813"/>
            <a:ext cx="7772400" cy="1143000"/>
          </a:xfrm>
        </p:spPr>
        <p:txBody>
          <a:bodyPr/>
          <a:lstStyle/>
          <a:p>
            <a:pPr eaLnBrk="1" hangingPunct="1"/>
            <a:r>
              <a:rPr lang="en-GB" sz="3800" u="sng">
                <a:latin typeface="Comic Sans MS" pitchFamily="66" charset="0"/>
              </a:rPr>
              <a:t>What changes happen to boys?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11188" y="1628775"/>
            <a:ext cx="8713787" cy="50403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GB" sz="24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GB" sz="2400" dirty="0">
                <a:solidFill>
                  <a:srgbClr val="000000"/>
                </a:solidFill>
              </a:rPr>
              <a:t>Grow taller and heavier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dirty="0">
                <a:solidFill>
                  <a:srgbClr val="000000"/>
                </a:solidFill>
              </a:rPr>
              <a:t>Bones grow bigger and heavier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dirty="0">
                <a:solidFill>
                  <a:srgbClr val="000000"/>
                </a:solidFill>
              </a:rPr>
              <a:t>Nose and jaw get bigger and face gets longer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dirty="0">
                <a:solidFill>
                  <a:srgbClr val="000000"/>
                </a:solidFill>
              </a:rPr>
              <a:t>Get more muscles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dirty="0">
                <a:solidFill>
                  <a:srgbClr val="000000"/>
                </a:solidFill>
              </a:rPr>
              <a:t>Hair and skin can become oily and you may get spots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dirty="0">
                <a:solidFill>
                  <a:srgbClr val="000000"/>
                </a:solidFill>
              </a:rPr>
              <a:t>Body sweats more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dirty="0">
                <a:solidFill>
                  <a:srgbClr val="000000"/>
                </a:solidFill>
              </a:rPr>
              <a:t>Hair grows on the face, under the armpits, around the genitals (pubic hair).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dirty="0">
                <a:solidFill>
                  <a:srgbClr val="000000"/>
                </a:solidFill>
              </a:rPr>
              <a:t>May get more hair on arms, legs and chest.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dirty="0">
                <a:solidFill>
                  <a:srgbClr val="000000"/>
                </a:solidFill>
              </a:rPr>
              <a:t>Voice gets deeper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dirty="0">
                <a:solidFill>
                  <a:srgbClr val="000000"/>
                </a:solidFill>
              </a:rPr>
              <a:t>Penis and testicles grow bigger and longer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dirty="0">
                <a:solidFill>
                  <a:srgbClr val="000000"/>
                </a:solidFill>
              </a:rPr>
              <a:t>May have mood swings.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916832"/>
            <a:ext cx="7962063" cy="3749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78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188913"/>
            <a:ext cx="7543800" cy="1295400"/>
          </a:xfrm>
        </p:spPr>
        <p:txBody>
          <a:bodyPr/>
          <a:lstStyle/>
          <a:p>
            <a:pPr algn="ctr" eaLnBrk="1" hangingPunct="1"/>
            <a:r>
              <a:rPr lang="en-GB" u="sng">
                <a:latin typeface="Comic Sans MS" pitchFamily="66" charset="0"/>
              </a:rPr>
              <a:t>Emotional Changes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611188" y="1557338"/>
            <a:ext cx="8353425" cy="4967287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>
                <a:solidFill>
                  <a:srgbClr val="000000"/>
                </a:solidFill>
              </a:rPr>
              <a:t>It is not just your body that changes during puberty – your </a:t>
            </a:r>
            <a:r>
              <a:rPr lang="en-GB" b="1">
                <a:solidFill>
                  <a:srgbClr val="000000"/>
                </a:solidFill>
              </a:rPr>
              <a:t>mind and feelings </a:t>
            </a:r>
            <a:r>
              <a:rPr lang="en-GB">
                <a:solidFill>
                  <a:srgbClr val="000000"/>
                </a:solidFill>
              </a:rPr>
              <a:t>change too.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GB">
              <a:solidFill>
                <a:srgbClr val="000000"/>
              </a:solidFill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solidFill>
                  <a:srgbClr val="000000"/>
                </a:solidFill>
              </a:rPr>
              <a:t>Sometimes: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solidFill>
                  <a:srgbClr val="000000"/>
                </a:solidFill>
              </a:rPr>
              <a:t>- You may feel </a:t>
            </a:r>
            <a:r>
              <a:rPr lang="en-US" b="1">
                <a:solidFill>
                  <a:srgbClr val="000000"/>
                </a:solidFill>
              </a:rPr>
              <a:t>lonely and confused</a:t>
            </a:r>
            <a:r>
              <a:rPr lang="en-US">
                <a:solidFill>
                  <a:srgbClr val="000000"/>
                </a:solidFill>
              </a:rPr>
              <a:t>. 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- You may have </a:t>
            </a:r>
            <a:r>
              <a:rPr lang="en-US" b="1">
                <a:solidFill>
                  <a:srgbClr val="000000"/>
                </a:solidFill>
              </a:rPr>
              <a:t>mood swings</a:t>
            </a:r>
            <a:r>
              <a:rPr lang="en-US">
                <a:solidFill>
                  <a:srgbClr val="000000"/>
                </a:solidFill>
              </a:rPr>
              <a:t> (including irritability, tearfulness, overwhelming happiness and confusion). 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- You may want </a:t>
            </a:r>
            <a:r>
              <a:rPr lang="en-US" b="1">
                <a:solidFill>
                  <a:srgbClr val="000000"/>
                </a:solidFill>
              </a:rPr>
              <a:t>more independence</a:t>
            </a:r>
            <a:r>
              <a:rPr lang="en-US">
                <a:solidFill>
                  <a:srgbClr val="000000"/>
                </a:solidFill>
              </a:rPr>
              <a:t>. 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- You may also become </a:t>
            </a:r>
            <a:r>
              <a:rPr lang="en-US" b="1">
                <a:solidFill>
                  <a:srgbClr val="000000"/>
                </a:solidFill>
              </a:rPr>
              <a:t>argumentative and bad tempered.</a:t>
            </a:r>
            <a:endParaRPr lang="en-GB" b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ayers">
  <a:themeElements>
    <a:clrScheme name="Layers 10">
      <a:dk1>
        <a:srgbClr val="000000"/>
      </a:dk1>
      <a:lt1>
        <a:srgbClr val="FFFFFF"/>
      </a:lt1>
      <a:dk2>
        <a:srgbClr val="660033"/>
      </a:dk2>
      <a:lt2>
        <a:srgbClr val="6666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8_Median">
  <a:themeElements>
    <a:clrScheme name="Custom 8">
      <a:dk1>
        <a:srgbClr val="3399FF"/>
      </a:dk1>
      <a:lt1>
        <a:srgbClr val="CC3399"/>
      </a:lt1>
      <a:dk2>
        <a:srgbClr val="7030A0"/>
      </a:dk2>
      <a:lt2>
        <a:srgbClr val="0070C0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8_Media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8">
    <a:dk1>
      <a:srgbClr val="3399FF"/>
    </a:dk1>
    <a:lt1>
      <a:srgbClr val="CC3399"/>
    </a:lt1>
    <a:dk2>
      <a:srgbClr val="7030A0"/>
    </a:dk2>
    <a:lt2>
      <a:srgbClr val="0070C0"/>
    </a:lt2>
    <a:accent1>
      <a:srgbClr val="CEB966"/>
    </a:accent1>
    <a:accent2>
      <a:srgbClr val="9CB084"/>
    </a:accent2>
    <a:accent3>
      <a:srgbClr val="6BB1C9"/>
    </a:accent3>
    <a:accent4>
      <a:srgbClr val="6585CF"/>
    </a:accent4>
    <a:accent5>
      <a:srgbClr val="7E6BC9"/>
    </a:accent5>
    <a:accent6>
      <a:srgbClr val="A379BB"/>
    </a:accent6>
    <a:hlink>
      <a:srgbClr val="410082"/>
    </a:hlink>
    <a:folHlink>
      <a:srgbClr val="932968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4C3DB60783884CBF0203052412B91E" ma:contentTypeVersion="13" ma:contentTypeDescription="Create a new document." ma:contentTypeScope="" ma:versionID="35f6bebf7b7503b48766ca8726562303">
  <xsd:schema xmlns:xsd="http://www.w3.org/2001/XMLSchema" xmlns:xs="http://www.w3.org/2001/XMLSchema" xmlns:p="http://schemas.microsoft.com/office/2006/metadata/properties" xmlns:ns2="9f6c852f-ae20-45e6-a333-a0c398b786eb" xmlns:ns3="9c240b36-8f5f-451c-993e-9fc0f4722119" xmlns:ns4="bf6a6b06-2457-4332-b248-d0f32cff6b41" targetNamespace="http://schemas.microsoft.com/office/2006/metadata/properties" ma:root="true" ma:fieldsID="8e8d536aef8e4168334ac9f8a592b8ff" ns2:_="" ns3:_="" ns4:_="">
    <xsd:import namespace="9f6c852f-ae20-45e6-a333-a0c398b786eb"/>
    <xsd:import namespace="9c240b36-8f5f-451c-993e-9fc0f4722119"/>
    <xsd:import namespace="bf6a6b06-2457-4332-b248-d0f32cff6b4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6c852f-ae20-45e6-a333-a0c398b786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cde0904c-6cf9-4c06-a364-281e7e12152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240b36-8f5f-451c-993e-9fc0f4722119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2d782af3-b242-4a90-b4b1-fded58317dee}" ma:internalName="TaxCatchAll" ma:showField="CatchAllData" ma:web="9c240b36-8f5f-451c-993e-9fc0f472211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6a6b06-2457-4332-b248-d0f32cff6b41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C6B6377-C1FE-4B90-867F-ED1AE1B87BD4}"/>
</file>

<file path=customXml/itemProps2.xml><?xml version="1.0" encoding="utf-8"?>
<ds:datastoreItem xmlns:ds="http://schemas.openxmlformats.org/officeDocument/2006/customXml" ds:itemID="{84DAAC49-6872-48E3-B1E2-44F519B13411}"/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2360</TotalTime>
  <Words>838</Words>
  <Application>Microsoft Office PowerPoint</Application>
  <PresentationFormat>On-screen Show (4:3)</PresentationFormat>
  <Paragraphs>173</Paragraphs>
  <Slides>28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28</vt:i4>
      </vt:variant>
    </vt:vector>
  </HeadingPairs>
  <TitlesOfParts>
    <vt:vector size="41" baseType="lpstr">
      <vt:lpstr>Arial</vt:lpstr>
      <vt:lpstr>Bradley Hand ITC</vt:lpstr>
      <vt:lpstr>Calibri</vt:lpstr>
      <vt:lpstr>Comic Sans MS</vt:lpstr>
      <vt:lpstr>Georgia</vt:lpstr>
      <vt:lpstr>Times New Roman</vt:lpstr>
      <vt:lpstr>Tw Cen MT</vt:lpstr>
      <vt:lpstr>Wingdings</vt:lpstr>
      <vt:lpstr>Wingdings 2</vt:lpstr>
      <vt:lpstr>Layers</vt:lpstr>
      <vt:lpstr>Default Design</vt:lpstr>
      <vt:lpstr>8_Median</vt:lpstr>
      <vt:lpstr>2_Network</vt:lpstr>
      <vt:lpstr>PUBERTY</vt:lpstr>
      <vt:lpstr>What is puberty?</vt:lpstr>
      <vt:lpstr>Why does it happen?</vt:lpstr>
      <vt:lpstr>Chris’s Story</vt:lpstr>
      <vt:lpstr>Physical Changes</vt:lpstr>
      <vt:lpstr>Physical Changes cont.</vt:lpstr>
      <vt:lpstr>What changes happen to boys?</vt:lpstr>
      <vt:lpstr>PowerPoint Presentation</vt:lpstr>
      <vt:lpstr>Emotional Changes</vt:lpstr>
      <vt:lpstr>What causes conflict with parents/carers?</vt:lpstr>
      <vt:lpstr>PowerPoint Presentation</vt:lpstr>
      <vt:lpstr>What causes conflict with friends?</vt:lpstr>
      <vt:lpstr>Give and take with friends</vt:lpstr>
      <vt:lpstr>How to keep parents happy</vt:lpstr>
      <vt:lpstr>Sweat</vt:lpstr>
      <vt:lpstr>Personal Hygiene What do we do?</vt:lpstr>
      <vt:lpstr>PowerPoint Presentation</vt:lpstr>
      <vt:lpstr>GIRLS</vt:lpstr>
      <vt:lpstr>PowerPoint Presentation</vt:lpstr>
      <vt:lpstr>The Menstrual Cycle</vt:lpstr>
      <vt:lpstr>PowerPoint Presentation</vt:lpstr>
      <vt:lpstr>PowerPoint Presentation</vt:lpstr>
      <vt:lpstr>Reproduction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Puberty</dc:title>
  <dc:creator>Faye</dc:creator>
  <cp:lastModifiedBy>Mr O'Donnelly</cp:lastModifiedBy>
  <cp:revision>71</cp:revision>
  <dcterms:created xsi:type="dcterms:W3CDTF">2010-06-23T14:56:44Z</dcterms:created>
  <dcterms:modified xsi:type="dcterms:W3CDTF">2019-06-10T08:52:22Z</dcterms:modified>
</cp:coreProperties>
</file>