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3"/>
  </p:sldMasterIdLst>
  <p:notesMasterIdLst>
    <p:notesMasterId r:id="rId31"/>
  </p:notesMasterIdLst>
  <p:sldIdLst>
    <p:sldId id="258"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7" r:id="rId18"/>
    <p:sldId id="278" r:id="rId19"/>
    <p:sldId id="279" r:id="rId20"/>
    <p:sldId id="281" r:id="rId21"/>
    <p:sldId id="282" r:id="rId22"/>
    <p:sldId id="284" r:id="rId23"/>
    <p:sldId id="285" r:id="rId24"/>
    <p:sldId id="286" r:id="rId25"/>
    <p:sldId id="287" r:id="rId26"/>
    <p:sldId id="295" r:id="rId27"/>
    <p:sldId id="294" r:id="rId28"/>
    <p:sldId id="296" r:id="rId29"/>
    <p:sldId id="297"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66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O'Donnelly" userId="e2a826da-f5a1-4525-811e-dc6f6d6ae5e0" providerId="ADAL" clId="{C3A5BFD2-5475-4090-A238-8F42C4430427}"/>
    <pc:docChg chg="delSld">
      <pc:chgData name="Mr O'Donnelly" userId="e2a826da-f5a1-4525-811e-dc6f6d6ae5e0" providerId="ADAL" clId="{C3A5BFD2-5475-4090-A238-8F42C4430427}" dt="2023-06-02T13:41:57.953" v="0" actId="47"/>
      <pc:docMkLst>
        <pc:docMk/>
      </pc:docMkLst>
      <pc:sldChg chg="del">
        <pc:chgData name="Mr O'Donnelly" userId="e2a826da-f5a1-4525-811e-dc6f6d6ae5e0" providerId="ADAL" clId="{C3A5BFD2-5475-4090-A238-8F42C4430427}" dt="2023-06-02T13:41:57.953" v="0" actId="47"/>
        <pc:sldMkLst>
          <pc:docMk/>
          <pc:sldMk cId="0" sldId="288"/>
        </pc:sldMkLst>
      </pc:sldChg>
      <pc:sldChg chg="del">
        <pc:chgData name="Mr O'Donnelly" userId="e2a826da-f5a1-4525-811e-dc6f6d6ae5e0" providerId="ADAL" clId="{C3A5BFD2-5475-4090-A238-8F42C4430427}" dt="2023-06-02T13:41:57.953" v="0" actId="47"/>
        <pc:sldMkLst>
          <pc:docMk/>
          <pc:sldMk cId="0" sldId="289"/>
        </pc:sldMkLst>
      </pc:sldChg>
      <pc:sldChg chg="del">
        <pc:chgData name="Mr O'Donnelly" userId="e2a826da-f5a1-4525-811e-dc6f6d6ae5e0" providerId="ADAL" clId="{C3A5BFD2-5475-4090-A238-8F42C4430427}" dt="2023-06-02T13:41:57.953" v="0" actId="47"/>
        <pc:sldMkLst>
          <pc:docMk/>
          <pc:sldMk cId="0" sldId="290"/>
        </pc:sldMkLst>
      </pc:sldChg>
      <pc:sldChg chg="del">
        <pc:chgData name="Mr O'Donnelly" userId="e2a826da-f5a1-4525-811e-dc6f6d6ae5e0" providerId="ADAL" clId="{C3A5BFD2-5475-4090-A238-8F42C4430427}" dt="2023-06-02T13:41:57.953" v="0" actId="47"/>
        <pc:sldMkLst>
          <pc:docMk/>
          <pc:sldMk cId="3802368688" sldId="302"/>
        </pc:sldMkLst>
      </pc:sldChg>
      <pc:sldChg chg="del">
        <pc:chgData name="Mr O'Donnelly" userId="e2a826da-f5a1-4525-811e-dc6f6d6ae5e0" providerId="ADAL" clId="{C3A5BFD2-5475-4090-A238-8F42C4430427}" dt="2023-06-02T13:41:57.953" v="0" actId="47"/>
        <pc:sldMkLst>
          <pc:docMk/>
          <pc:sldMk cId="2915882554" sldId="304"/>
        </pc:sldMkLst>
      </pc:sldChg>
      <pc:sldChg chg="del">
        <pc:chgData name="Mr O'Donnelly" userId="e2a826da-f5a1-4525-811e-dc6f6d6ae5e0" providerId="ADAL" clId="{C3A5BFD2-5475-4090-A238-8F42C4430427}" dt="2023-06-02T13:41:57.953" v="0" actId="47"/>
        <pc:sldMkLst>
          <pc:docMk/>
          <pc:sldMk cId="1070899803"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8BA376E-30D9-4239-B35D-C88F62049443}" type="datetimeFigureOut">
              <a:rPr lang="en-GB"/>
              <a:pPr>
                <a:defRPr/>
              </a:pPr>
              <a:t>02/06/2023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45145D9-9B02-487E-A15F-1B888DC6A75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r>
              <a:rPr lang="en-GB"/>
              <a:t>Read Chris’s Story to the class and talk through the questions after.</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45E83E-876A-4440-83B6-F5B66860EB65}" type="slidenum">
              <a:rPr lang="en-GB" smtClean="0"/>
              <a:pPr fontAlgn="base">
                <a:spcBef>
                  <a:spcPct val="0"/>
                </a:spcBef>
                <a:spcAft>
                  <a:spcPct val="0"/>
                </a:spcAft>
                <a:defRPr/>
              </a:pPr>
              <a:t>25</a:t>
            </a:fld>
            <a:endParaRPr lang="en-GB"/>
          </a:p>
        </p:txBody>
      </p:sp>
      <p:sp>
        <p:nvSpPr>
          <p:cNvPr id="51203" name="Slide Image Placeholder 1"/>
          <p:cNvSpPr>
            <a:spLocks noGrp="1" noRot="1" noChangeAspect="1" noTextEdit="1"/>
          </p:cNvSpPr>
          <p:nvPr>
            <p:ph type="sldImg"/>
          </p:nvPr>
        </p:nvSpPr>
        <p:spPr bwMode="auto">
          <a:noFill/>
          <a:ln>
            <a:solidFill>
              <a:srgbClr val="000000"/>
            </a:solidFill>
            <a:miter lim="800000"/>
            <a:headEnd/>
            <a:tailEnd/>
          </a:ln>
        </p:spPr>
      </p:sp>
      <p:sp>
        <p:nvSpPr>
          <p:cNvPr id="5120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120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D85C4C6-DFAF-40D5-972C-3AAA05D0F001}" type="slidenum">
              <a:rPr lang="en-GB" sz="1200">
                <a:latin typeface="Calibri" pitchFamily="34" charset="0"/>
              </a:rPr>
              <a:pPr algn="r"/>
              <a:t>25</a:t>
            </a:fld>
            <a:endParaRPr lang="en-GB"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r>
              <a:rPr lang="en-GB"/>
              <a:t>Put out signs with Boys, Girls and Both onto different walls or tables then read out a change that happens during puberty and ask the children to think about it and then move to the gender sign they think the change relates to.</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6F44C8-B951-4386-976B-517C23CBB68A}" type="slidenum">
              <a:rPr lang="en-GB" smtClean="0"/>
              <a:pPr fontAlgn="base">
                <a:spcBef>
                  <a:spcPct val="0"/>
                </a:spcBef>
                <a:spcAft>
                  <a:spcPct val="0"/>
                </a:spcAft>
                <a:defRPr/>
              </a:pPr>
              <a:t>15</a:t>
            </a:fld>
            <a:endParaRPr lang="en-GB"/>
          </a:p>
        </p:txBody>
      </p:sp>
      <p:sp>
        <p:nvSpPr>
          <p:cNvPr id="440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37FA62C-147B-47E0-8352-80D849BC8B77}" type="slidenum">
              <a:rPr lang="en-US" sz="1200">
                <a:latin typeface="Calibri" pitchFamily="34" charset="0"/>
              </a:rPr>
              <a:pPr algn="r"/>
              <a:t>15</a:t>
            </a:fld>
            <a:endParaRPr lang="en-US" sz="1200">
              <a:latin typeface="Calibri" pitchFamily="34" charset="0"/>
            </a:endParaRPr>
          </a:p>
        </p:txBody>
      </p:sp>
      <p:sp>
        <p:nvSpPr>
          <p:cNvPr id="4403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a:t>There are four phases in the menstrual cycle, each controlled by rising and falling levels of hormones.  The cycle can vary in length for each woman.</a:t>
            </a:r>
          </a:p>
          <a:p>
            <a:pPr eaLnBrk="1" hangingPunct="1">
              <a:spcBef>
                <a:spcPct val="0"/>
              </a:spcBef>
              <a:buFontTx/>
              <a:buChar char="•"/>
            </a:pPr>
            <a:r>
              <a:rPr lang="en-US"/>
              <a:t>Although the cycle length is counted from the first day of menstruation, it is easier to explain if we start with the pre-ovulatory phase, before the egg is released.</a:t>
            </a:r>
          </a:p>
          <a:p>
            <a:pPr eaLnBrk="1" hangingPunct="1">
              <a:spcBef>
                <a:spcPct val="0"/>
              </a:spcBef>
              <a:buFontTx/>
              <a:buChar char="•"/>
            </a:pPr>
            <a:r>
              <a:rPr lang="en-US"/>
              <a:t>Stages:</a:t>
            </a:r>
          </a:p>
          <a:p>
            <a:pPr eaLnBrk="1" hangingPunct="1">
              <a:spcBef>
                <a:spcPct val="0"/>
              </a:spcBef>
            </a:pPr>
            <a:r>
              <a:rPr lang="en-US"/>
              <a:t>	1.) Pre-Ovulatory- ovary gets ready to release an egg</a:t>
            </a:r>
          </a:p>
          <a:p>
            <a:pPr eaLnBrk="1" hangingPunct="1">
              <a:spcBef>
                <a:spcPct val="0"/>
              </a:spcBef>
            </a:pPr>
            <a:r>
              <a:rPr lang="en-US"/>
              <a:t>	2.) Ovulation- egg released and uterus lining starts to thicken</a:t>
            </a:r>
          </a:p>
          <a:p>
            <a:pPr eaLnBrk="1" hangingPunct="1">
              <a:spcBef>
                <a:spcPct val="0"/>
              </a:spcBef>
            </a:pPr>
            <a:r>
              <a:rPr lang="en-US"/>
              <a:t>	3.) Premenstrual- egg travels along fallopian tube to the uterus;</a:t>
            </a:r>
          </a:p>
          <a:p>
            <a:pPr eaLnBrk="1" hangingPunct="1">
              <a:spcBef>
                <a:spcPct val="0"/>
              </a:spcBef>
            </a:pPr>
            <a:r>
              <a:rPr lang="en-US"/>
              <a:t>              uterus lining gets thicker</a:t>
            </a:r>
          </a:p>
          <a:p>
            <a:pPr eaLnBrk="1" hangingPunct="1">
              <a:spcBef>
                <a:spcPct val="0"/>
              </a:spcBef>
            </a:pPr>
            <a:r>
              <a:rPr lang="en-US"/>
              <a:t>	4.) Menstrual- lining sheds through the vagina </a:t>
            </a:r>
            <a:r>
              <a:rPr lang="en-US" b="1"/>
              <a:t>(This is your period.)</a:t>
            </a:r>
          </a:p>
          <a:p>
            <a:pPr eaLnBrk="1" hangingPunct="1">
              <a:spcBef>
                <a:spcPct val="0"/>
              </a:spcBef>
            </a:pPr>
            <a:endParaRPr lang="en-US" b="1"/>
          </a:p>
          <a:p>
            <a:pPr eaLnBrk="1" hangingPunct="1">
              <a:spcBef>
                <a:spcPct val="0"/>
              </a:spcBef>
            </a:pPr>
            <a:r>
              <a:rPr lang="en-US" b="1"/>
              <a:t>*Go to www.pgschoolprograms.com for a classroom demonstration of the menstruation cycle.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31159D-91EE-4409-8CBC-9AE0E7784860}" type="slidenum">
              <a:rPr lang="en-GB" smtClean="0"/>
              <a:pPr fontAlgn="base">
                <a:spcBef>
                  <a:spcPct val="0"/>
                </a:spcBef>
                <a:spcAft>
                  <a:spcPct val="0"/>
                </a:spcAft>
                <a:defRPr/>
              </a:pPr>
              <a:t>17</a:t>
            </a:fld>
            <a:endParaRPr lang="en-GB"/>
          </a:p>
        </p:txBody>
      </p:sp>
      <p:sp>
        <p:nvSpPr>
          <p:cNvPr id="450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F9F87E8-8FBB-4E77-8373-E86A85490F91}" type="slidenum">
              <a:rPr lang="en-US" sz="1200">
                <a:latin typeface="Calibri" pitchFamily="34" charset="0"/>
              </a:rPr>
              <a:pPr algn="r"/>
              <a:t>17</a:t>
            </a:fld>
            <a:endParaRPr lang="en-US" sz="1200">
              <a:latin typeface="Calibri" pitchFamily="34" charset="0"/>
            </a:endParaRPr>
          </a:p>
        </p:txBody>
      </p:sp>
      <p:sp>
        <p:nvSpPr>
          <p:cNvPr id="450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a:t>Remember – it’s different for every girl!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940324-7D07-4A18-ACDF-A74ACE43C65B}" type="slidenum">
              <a:rPr lang="en-GB" smtClean="0"/>
              <a:pPr fontAlgn="base">
                <a:spcBef>
                  <a:spcPct val="0"/>
                </a:spcBef>
                <a:spcAft>
                  <a:spcPct val="0"/>
                </a:spcAft>
                <a:defRPr/>
              </a:pPr>
              <a:t>19</a:t>
            </a:fld>
            <a:endParaRPr lang="en-GB"/>
          </a:p>
        </p:txBody>
      </p:sp>
      <p:sp>
        <p:nvSpPr>
          <p:cNvPr id="460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A02CB7-0FFF-4C7D-9531-8F2CE0E0100C}" type="slidenum">
              <a:rPr lang="en-US" sz="1200">
                <a:latin typeface="Calibri" pitchFamily="34" charset="0"/>
              </a:rPr>
              <a:pPr algn="r"/>
              <a:t>19</a:t>
            </a:fld>
            <a:endParaRPr lang="en-US" sz="1200">
              <a:latin typeface="Calibri" pitchFamily="34" charset="0"/>
            </a:endParaRPr>
          </a:p>
        </p:txBody>
      </p:sp>
      <p:sp>
        <p:nvSpPr>
          <p:cNvPr id="460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a:t>There are 3 types of feminine protection you can use during your period.</a:t>
            </a:r>
          </a:p>
          <a:p>
            <a:pPr eaLnBrk="1" hangingPunct="1">
              <a:spcBef>
                <a:spcPct val="0"/>
              </a:spcBef>
              <a:buFontTx/>
              <a:buChar char="•"/>
            </a:pPr>
            <a:r>
              <a:rPr lang="en-US"/>
              <a:t>Choice of feminine protection products is a personal decision and is different for every girl.</a:t>
            </a:r>
          </a:p>
          <a:p>
            <a:pPr eaLnBrk="1" hangingPunct="1">
              <a:spcBef>
                <a:spcPct val="0"/>
              </a:spcBef>
              <a:buFontTx/>
              <a:buChar char="•"/>
            </a:pPr>
            <a:r>
              <a:rPr lang="en-US"/>
              <a:t>There are a variety of products available to accommodate the different stages of your period.  These products absorb menstrual flow and some can also be used for vaginal discharge.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E4B894-8800-4258-A1B9-3232C5AC5869}" type="slidenum">
              <a:rPr lang="en-GB" smtClean="0"/>
              <a:pPr fontAlgn="base">
                <a:spcBef>
                  <a:spcPct val="0"/>
                </a:spcBef>
                <a:spcAft>
                  <a:spcPct val="0"/>
                </a:spcAft>
                <a:defRPr/>
              </a:pPr>
              <a:t>20</a:t>
            </a:fld>
            <a:endParaRPr lang="en-GB"/>
          </a:p>
        </p:txBody>
      </p:sp>
      <p:sp>
        <p:nvSpPr>
          <p:cNvPr id="481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CCE2FEE-EA02-45F2-9CF3-60F4314DE365}" type="slidenum">
              <a:rPr lang="en-US" sz="1200">
                <a:latin typeface="Calibri" pitchFamily="34" charset="0"/>
              </a:rPr>
              <a:pPr algn="r"/>
              <a:t>20</a:t>
            </a:fld>
            <a:endParaRPr lang="en-US" sz="1200">
              <a:latin typeface="Calibri" pitchFamily="34" charset="0"/>
            </a:endParaRPr>
          </a:p>
        </p:txBody>
      </p:sp>
      <p:sp>
        <p:nvSpPr>
          <p:cNvPr id="481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a:t>Pads are a good product to start with when you first get your period.</a:t>
            </a:r>
          </a:p>
          <a:p>
            <a:pPr eaLnBrk="1" hangingPunct="1">
              <a:spcBef>
                <a:spcPct val="0"/>
              </a:spcBef>
              <a:buFontTx/>
              <a:buChar char="•"/>
            </a:pPr>
            <a:r>
              <a:rPr lang="en-US"/>
              <a:t>Today, many pads are thin – but they are just as absorbent as thick pads.</a:t>
            </a:r>
          </a:p>
          <a:p>
            <a:pPr eaLnBrk="1" hangingPunct="1">
              <a:spcBef>
                <a:spcPct val="0"/>
              </a:spcBef>
              <a:buFontTx/>
              <a:buChar char="•"/>
            </a:pPr>
            <a:r>
              <a:rPr lang="en-US"/>
              <a:t>Some pads come with wings, which wrap around the sides of your panties to help the pad stay in place and protect the sides of your underwear.</a:t>
            </a:r>
          </a:p>
          <a:p>
            <a:pPr eaLnBrk="1" hangingPunct="1">
              <a:spcBef>
                <a:spcPct val="0"/>
              </a:spcBef>
              <a:buFontTx/>
              <a:buChar char="•"/>
            </a:pPr>
            <a:r>
              <a:rPr lang="en-US"/>
              <a:t>How often you change your pad depends on flow and what kind of pad you’re using.  Generally you should change them every 4-6 hours, more often if your flow is heavy.  They may start to leak if you wear them for too long.  Make sure to bathe daily when you have your period to stay fresh and clean, and always wash your hands before and after changing your pad.</a:t>
            </a:r>
          </a:p>
          <a:p>
            <a:pPr eaLnBrk="1" hangingPunct="1">
              <a:spcBef>
                <a:spcPct val="0"/>
              </a:spcBef>
              <a:buFontTx/>
              <a:buChar cha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D4B17C-0F52-4DB1-A654-75AD8217628B}" type="slidenum">
              <a:rPr lang="en-GB" smtClean="0"/>
              <a:pPr fontAlgn="base">
                <a:spcBef>
                  <a:spcPct val="0"/>
                </a:spcBef>
                <a:spcAft>
                  <a:spcPct val="0"/>
                </a:spcAft>
                <a:defRPr/>
              </a:pPr>
              <a:t>21</a:t>
            </a:fld>
            <a:endParaRPr lang="en-GB"/>
          </a:p>
        </p:txBody>
      </p:sp>
      <p:sp>
        <p:nvSpPr>
          <p:cNvPr id="491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F7DFCF7-921F-444A-85E1-98CB8CE7397D}" type="slidenum">
              <a:rPr lang="en-US" sz="1200">
                <a:latin typeface="Calibri" pitchFamily="34" charset="0"/>
              </a:rPr>
              <a:pPr algn="r"/>
              <a:t>21</a:t>
            </a:fld>
            <a:endParaRPr lang="en-US" sz="1200">
              <a:latin typeface="Calibri" pitchFamily="34" charset="0"/>
            </a:endParaRPr>
          </a:p>
        </p:txBody>
      </p:sp>
      <p:sp>
        <p:nvSpPr>
          <p:cNvPr id="4915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64EA94-91F9-445C-9BA7-FC896B946EBC}" type="slidenum">
              <a:rPr lang="en-GB" smtClean="0"/>
              <a:pPr fontAlgn="base">
                <a:spcBef>
                  <a:spcPct val="0"/>
                </a:spcBef>
                <a:spcAft>
                  <a:spcPct val="0"/>
                </a:spcAft>
                <a:defRPr/>
              </a:pPr>
              <a:t>22</a:t>
            </a:fld>
            <a:endParaRPr lang="en-GB"/>
          </a:p>
        </p:txBody>
      </p:sp>
      <p:sp>
        <p:nvSpPr>
          <p:cNvPr id="501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C870197-4528-4560-8A18-94F40348D336}" type="slidenum">
              <a:rPr lang="en-US" sz="1200">
                <a:latin typeface="Calibri" pitchFamily="34" charset="0"/>
              </a:rPr>
              <a:pPr algn="r"/>
              <a:t>22</a:t>
            </a:fld>
            <a:endParaRPr lang="en-US" sz="1200">
              <a:latin typeface="Calibri" pitchFamily="34" charset="0"/>
            </a:endParaRPr>
          </a:p>
        </p:txBody>
      </p:sp>
      <p:sp>
        <p:nvSpPr>
          <p:cNvPr id="501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a:t>Tampons are held in place by the walls of your vagina and expand as they absorb your menstrual flow.</a:t>
            </a:r>
          </a:p>
          <a:p>
            <a:pPr eaLnBrk="1" hangingPunct="1">
              <a:spcBef>
                <a:spcPct val="0"/>
              </a:spcBef>
              <a:buFontTx/>
              <a:buChar char="•"/>
            </a:pPr>
            <a:r>
              <a:rPr lang="en-US"/>
              <a:t>Tampons are a good choice if you're involved in athletic activities, especially those requiring tight-fitting clothing like gymnastics or dance.  Also, they are the only form of protection you can use while swimming.</a:t>
            </a:r>
          </a:p>
          <a:p>
            <a:pPr eaLnBrk="1" hangingPunct="1">
              <a:spcBef>
                <a:spcPct val="0"/>
              </a:spcBef>
              <a:buFontTx/>
              <a:buChar char="•"/>
            </a:pPr>
            <a:r>
              <a:rPr lang="en-US"/>
              <a:t>Toxic Shock Syndrome is rare but serious disease associated with using tampons.  If you suddenly have a high fever or feel sick during your period and are using a tampon, remove it immediately and find a trusted adult to take you to the doctor.  Remember to change your tampon every 4 to 8 hours.</a:t>
            </a:r>
          </a:p>
          <a:p>
            <a:pPr eaLnBrk="1" hangingPunct="1">
              <a:spcBef>
                <a:spcPct val="0"/>
              </a:spcBef>
              <a:buFontTx/>
              <a:buChar char="•"/>
            </a:pPr>
            <a:r>
              <a:rPr lang="en-US"/>
              <a:t>Make sure to read the important safety information inside each Tampon box.</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22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234E851-5EF2-4D73-AF4B-6EAF06C470AB}" type="slidenum">
              <a:rPr lang="en-GB" sz="1200">
                <a:latin typeface="Calibri" pitchFamily="34" charset="0"/>
              </a:rPr>
              <a:pPr algn="r"/>
              <a:t>24</a:t>
            </a:fld>
            <a:endParaRPr lang="en-GB"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3A7B60E1-DACA-445D-B0F1-A8737FF70A65}" type="datetimeFigureOut">
              <a:rPr lang="en-GB"/>
              <a:pPr>
                <a:defRPr/>
              </a:pPr>
              <a:t>02/06/2023</a:t>
            </a:fld>
            <a:endParaRPr lang="en-GB"/>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GB"/>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D8FED0DE-4C2B-4C74-B193-54ED23B5443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5F11BDD0-2C2C-4978-B5CB-E5F169B1E8B0}" type="datetimeFigureOut">
              <a:rPr lang="en-GB"/>
              <a:pPr>
                <a:defRPr/>
              </a:pPr>
              <a:t>02/06/2023</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5F9522FF-4F71-4E21-B0D9-D22F2ABF548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D642199-0E6A-4A4F-B94F-735A00963EBE}" type="datetimeFigureOut">
              <a:rPr lang="en-GB"/>
              <a:pPr>
                <a:defRPr/>
              </a:pPr>
              <a:t>02/06/2023</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62D63F9F-CD23-4D4B-9E33-EB875E9B97A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81314D48-0C44-4648-8836-CB175E496425}" type="datetimeFigureOut">
              <a:rPr lang="en-GB"/>
              <a:pPr>
                <a:defRPr/>
              </a:pPr>
              <a:t>02/06/2023</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C7EF9C0D-E6F6-4DC3-B625-5352EFDB918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4A85F60C-4458-43A7-9495-52D612E03F5A}" type="datetimeFigureOut">
              <a:rPr lang="en-GB"/>
              <a:pPr>
                <a:defRPr/>
              </a:pPr>
              <a:t>02/06/2023</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0BD0C335-8FD3-4ADB-AB32-99F0FAC2D43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48DC6987-9968-44E1-B2E8-281A1B5E9E04}" type="datetimeFigureOut">
              <a:rPr lang="en-GB"/>
              <a:pPr>
                <a:defRPr/>
              </a:pPr>
              <a:t>02/06/2023</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F948784F-4C53-4F56-B2DE-07D7D3F8A7C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rtlCol="0"/>
          <a:lstStyle>
            <a:lvl1pPr>
              <a:defRPr/>
            </a:lvl1pPr>
          </a:lstStyle>
          <a:p>
            <a:pPr>
              <a:defRPr/>
            </a:pPr>
            <a:fld id="{F95AE2CB-C75F-4A81-B37F-294A7E2C1522}" type="datetimeFigureOut">
              <a:rPr lang="en-GB"/>
              <a:pPr>
                <a:defRPr/>
              </a:pPr>
              <a:t>02/06/2023</a:t>
            </a:fld>
            <a:endParaRPr lang="en-GB"/>
          </a:p>
        </p:txBody>
      </p:sp>
      <p:sp>
        <p:nvSpPr>
          <p:cNvPr id="8" name="Slide Number Placeholder 26"/>
          <p:cNvSpPr>
            <a:spLocks noGrp="1"/>
          </p:cNvSpPr>
          <p:nvPr>
            <p:ph type="sldNum" sz="quarter" idx="11"/>
          </p:nvPr>
        </p:nvSpPr>
        <p:spPr/>
        <p:txBody>
          <a:bodyPr rtlCol="0"/>
          <a:lstStyle>
            <a:lvl1pPr>
              <a:defRPr/>
            </a:lvl1pPr>
          </a:lstStyle>
          <a:p>
            <a:pPr>
              <a:defRPr/>
            </a:pPr>
            <a:fld id="{D94CE5FE-12BF-4716-9F7F-124B9188FEE5}" type="slidenum">
              <a:rPr lang="en-GB"/>
              <a:pPr>
                <a:defRPr/>
              </a:pPr>
              <a:t>‹#›</a:t>
            </a:fld>
            <a:endParaRPr lang="en-GB"/>
          </a:p>
        </p:txBody>
      </p:sp>
      <p:sp>
        <p:nvSpPr>
          <p:cNvPr id="9" name="Footer Placeholder 27"/>
          <p:cNvSpPr>
            <a:spLocks noGrp="1"/>
          </p:cNvSpPr>
          <p:nvPr>
            <p:ph type="ftr" sz="quarter" idx="12"/>
          </p:nvPr>
        </p:nvSpPr>
        <p:spPr/>
        <p:txBody>
          <a:bodyPr rtlCol="0"/>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40F38F63-BBC0-4EC0-B34B-015DF114251F}" type="datetimeFigureOut">
              <a:rPr lang="en-GB"/>
              <a:pPr>
                <a:defRPr/>
              </a:pPr>
              <a:t>02/06/2023</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8CE8D650-8D89-4561-985F-CBB3745FF8B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597590E-5288-476B-BD0D-F694DEADCF08}" type="datetimeFigureOut">
              <a:rPr lang="en-GB"/>
              <a:pPr>
                <a:defRPr/>
              </a:pPr>
              <a:t>02/06/2023</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9F8668BC-DC14-4DDA-A8F1-7463C3B53F1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EA6627EB-02B0-4CA6-81F2-AF5178820EE6}" type="datetimeFigureOut">
              <a:rPr lang="en-GB"/>
              <a:pPr>
                <a:defRPr/>
              </a:pPr>
              <a:t>02/06/2023</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04095956-6B37-46D6-9131-5C74AD4CFCD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6FBDB91F-1E46-4940-BCB4-9D122BCB6974}" type="datetimeFigureOut">
              <a:rPr lang="en-GB"/>
              <a:pPr>
                <a:defRPr/>
              </a:pPr>
              <a:t>02/06/2023</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3106D324-2B5E-4856-92C5-1B3B8951FA7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F2D06CD7-DEE9-4694-B0EB-0520C01ACDE8}" type="datetimeFigureOut">
              <a:rPr lang="en-GB"/>
              <a:pPr>
                <a:defRPr/>
              </a:pPr>
              <a:t>02/06/2023</a:t>
            </a:fld>
            <a:endParaRPr lang="en-GB"/>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n-GB"/>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6D06D4ED-6E28-40F5-92D0-DDC81401A82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47" r:id="rId1"/>
    <p:sldLayoutId id="2147483739" r:id="rId2"/>
    <p:sldLayoutId id="2147483740" r:id="rId3"/>
    <p:sldLayoutId id="2147483741" r:id="rId4"/>
    <p:sldLayoutId id="2147483748" r:id="rId5"/>
    <p:sldLayoutId id="2147483749" r:id="rId6"/>
    <p:sldLayoutId id="2147483742" r:id="rId7"/>
    <p:sldLayoutId id="2147483743" r:id="rId8"/>
    <p:sldLayoutId id="2147483744" r:id="rId9"/>
    <p:sldLayoutId id="2147483745" r:id="rId10"/>
    <p:sldLayoutId id="2147483746"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DE6C36"/>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DE6C36"/>
        </a:buClr>
        <a:buFont typeface="Georgia" pitchFamily="18" charset="0"/>
        <a:buChar char="▫"/>
        <a:defRPr sz="2000" kern="1200">
          <a:solidFill>
            <a:srgbClr val="DE6C36"/>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12" Type="http://schemas.openxmlformats.org/officeDocument/2006/relationships/image" Target="../media/image25.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4.wmf"/><Relationship Id="rId5" Type="http://schemas.openxmlformats.org/officeDocument/2006/relationships/image" Target="../media/image19.png"/><Relationship Id="rId10" Type="http://schemas.openxmlformats.org/officeDocument/2006/relationships/image" Target="../media/image23.wmf"/><Relationship Id="rId4" Type="http://schemas.openxmlformats.org/officeDocument/2006/relationships/image" Target="../media/image18.jpeg"/><Relationship Id="rId9"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403350" y="404813"/>
            <a:ext cx="6315075" cy="2133600"/>
          </a:xfrm>
        </p:spPr>
        <p:txBody>
          <a:bodyPr/>
          <a:lstStyle/>
          <a:p>
            <a:pPr algn="ctr" eaLnBrk="1" hangingPunct="1"/>
            <a:r>
              <a:rPr lang="en-GB" sz="7200">
                <a:solidFill>
                  <a:srgbClr val="F8F8F8"/>
                </a:solidFill>
                <a:latin typeface="Comic Sans MS" pitchFamily="66" charset="0"/>
              </a:rPr>
              <a:t>Puberty</a:t>
            </a:r>
          </a:p>
        </p:txBody>
      </p:sp>
      <p:sp>
        <p:nvSpPr>
          <p:cNvPr id="3075" name="Rectangle 3"/>
          <p:cNvSpPr>
            <a:spLocks noGrp="1" noChangeArrowheads="1"/>
          </p:cNvSpPr>
          <p:nvPr>
            <p:ph type="subTitle" idx="1"/>
          </p:nvPr>
        </p:nvSpPr>
        <p:spPr>
          <a:xfrm>
            <a:off x="1187450" y="2636838"/>
            <a:ext cx="6705600" cy="685800"/>
          </a:xfrm>
        </p:spPr>
        <p:txBody>
          <a:bodyPr>
            <a:normAutofit lnSpcReduction="10000"/>
          </a:bodyPr>
          <a:lstStyle/>
          <a:p>
            <a:pPr algn="ctr" eaLnBrk="1" fontAlgn="auto" hangingPunct="1">
              <a:spcAft>
                <a:spcPts val="0"/>
              </a:spcAft>
              <a:buClr>
                <a:schemeClr val="accent3"/>
              </a:buClr>
              <a:buFont typeface="Georgia"/>
              <a:buNone/>
              <a:defRPr/>
            </a:pPr>
            <a:r>
              <a:rPr lang="en-GB" sz="4000" b="1">
                <a:solidFill>
                  <a:srgbClr val="F8F8F8"/>
                </a:solidFill>
                <a:latin typeface="Bradley Hand ITC" pitchFamily="66" charset="0"/>
              </a:rPr>
              <a:t>A Girls </a:t>
            </a:r>
            <a:r>
              <a:rPr lang="en-GB" sz="4000" b="1" dirty="0">
                <a:solidFill>
                  <a:srgbClr val="F8F8F8"/>
                </a:solidFill>
                <a:latin typeface="Bradley Hand ITC" pitchFamily="66" charset="0"/>
              </a:rPr>
              <a:t>Overview</a:t>
            </a:r>
          </a:p>
        </p:txBody>
      </p:sp>
      <p:pic>
        <p:nvPicPr>
          <p:cNvPr id="5124" name="Picture 2" descr="C:\Users\Faye\AppData\Local\Microsoft\Windows\Temporary Internet Files\Content.IE5\8Z1I93IE\MC900438634[1].jpg"/>
          <p:cNvPicPr>
            <a:picLocks noChangeAspect="1" noChangeArrowheads="1"/>
          </p:cNvPicPr>
          <p:nvPr/>
        </p:nvPicPr>
        <p:blipFill>
          <a:blip r:embed="rId2"/>
          <a:srcRect/>
          <a:stretch>
            <a:fillRect/>
          </a:stretch>
        </p:blipFill>
        <p:spPr bwMode="auto">
          <a:xfrm>
            <a:off x="1371600" y="3886200"/>
            <a:ext cx="6324600" cy="2789238"/>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827088" y="692150"/>
            <a:ext cx="7972425" cy="1143000"/>
          </a:xfrm>
        </p:spPr>
        <p:txBody>
          <a:bodyPr/>
          <a:lstStyle/>
          <a:p>
            <a:pPr algn="ctr" eaLnBrk="1" hangingPunct="1"/>
            <a:r>
              <a:rPr lang="en-GB" sz="3400" u="sng">
                <a:latin typeface="Comic Sans MS" pitchFamily="66" charset="0"/>
              </a:rPr>
              <a:t>What can cause conflict with parents?</a:t>
            </a:r>
          </a:p>
        </p:txBody>
      </p:sp>
      <p:sp>
        <p:nvSpPr>
          <p:cNvPr id="14339" name="Content Placeholder 2"/>
          <p:cNvSpPr>
            <a:spLocks noGrp="1"/>
          </p:cNvSpPr>
          <p:nvPr>
            <p:ph sz="quarter" idx="4294967295"/>
          </p:nvPr>
        </p:nvSpPr>
        <p:spPr>
          <a:xfrm>
            <a:off x="322263" y="1773238"/>
            <a:ext cx="8821737" cy="4873625"/>
          </a:xfrm>
        </p:spPr>
        <p:txBody>
          <a:bodyPr/>
          <a:lstStyle/>
          <a:p>
            <a:pPr marL="273050" indent="-273050" eaLnBrk="1" hangingPunct="1">
              <a:buFont typeface="Wingdings" pitchFamily="2" charset="2"/>
              <a:buChar char="v"/>
            </a:pPr>
            <a:r>
              <a:rPr lang="en-GB" sz="2700"/>
              <a:t> </a:t>
            </a:r>
            <a:r>
              <a:rPr lang="en-GB" sz="3000">
                <a:solidFill>
                  <a:srgbClr val="000000"/>
                </a:solidFill>
              </a:rPr>
              <a:t>Homework</a:t>
            </a:r>
          </a:p>
          <a:p>
            <a:pPr marL="273050" indent="-273050" eaLnBrk="1" hangingPunct="1">
              <a:buFont typeface="Wingdings" pitchFamily="2" charset="2"/>
              <a:buChar char="v"/>
            </a:pPr>
            <a:r>
              <a:rPr lang="en-GB" sz="3000">
                <a:solidFill>
                  <a:srgbClr val="000000"/>
                </a:solidFill>
              </a:rPr>
              <a:t> Clothes</a:t>
            </a:r>
          </a:p>
          <a:p>
            <a:pPr marL="273050" indent="-273050" eaLnBrk="1" hangingPunct="1">
              <a:buFont typeface="Wingdings" pitchFamily="2" charset="2"/>
              <a:buChar char="v"/>
            </a:pPr>
            <a:r>
              <a:rPr lang="en-GB" sz="3000">
                <a:solidFill>
                  <a:srgbClr val="000000"/>
                </a:solidFill>
              </a:rPr>
              <a:t> Games consoles (i.e. Wii, X-Box, Playstation) </a:t>
            </a:r>
          </a:p>
          <a:p>
            <a:pPr marL="273050" indent="-273050" eaLnBrk="1" hangingPunct="1">
              <a:buFont typeface="Wingdings" pitchFamily="2" charset="2"/>
              <a:buChar char="v"/>
            </a:pPr>
            <a:r>
              <a:rPr lang="en-GB" sz="3000">
                <a:solidFill>
                  <a:srgbClr val="000000"/>
                </a:solidFill>
              </a:rPr>
              <a:t> Internet usage</a:t>
            </a:r>
          </a:p>
          <a:p>
            <a:pPr marL="273050" indent="-273050" eaLnBrk="1" hangingPunct="1">
              <a:buFont typeface="Wingdings" pitchFamily="2" charset="2"/>
              <a:buChar char="v"/>
            </a:pPr>
            <a:r>
              <a:rPr lang="en-GB" sz="3000">
                <a:solidFill>
                  <a:srgbClr val="000000"/>
                </a:solidFill>
              </a:rPr>
              <a:t> Music choices and volume</a:t>
            </a:r>
          </a:p>
          <a:p>
            <a:pPr marL="273050" indent="-273050" eaLnBrk="1" hangingPunct="1">
              <a:buFont typeface="Wingdings" pitchFamily="2" charset="2"/>
              <a:buChar char="v"/>
            </a:pPr>
            <a:r>
              <a:rPr lang="en-GB" sz="3000">
                <a:solidFill>
                  <a:srgbClr val="000000"/>
                </a:solidFill>
              </a:rPr>
              <a:t> Friends</a:t>
            </a:r>
          </a:p>
          <a:p>
            <a:pPr marL="273050" indent="-273050" eaLnBrk="1" hangingPunct="1">
              <a:buFont typeface="Wingdings" pitchFamily="2" charset="2"/>
              <a:buChar char="v"/>
            </a:pPr>
            <a:r>
              <a:rPr lang="en-GB" sz="3000">
                <a:solidFill>
                  <a:srgbClr val="000000"/>
                </a:solidFill>
              </a:rPr>
              <a:t> Bedroom</a:t>
            </a:r>
          </a:p>
          <a:p>
            <a:pPr marL="273050" indent="-273050" eaLnBrk="1" hangingPunct="1">
              <a:buFont typeface="Wingdings" pitchFamily="2" charset="2"/>
              <a:buChar char="v"/>
            </a:pPr>
            <a:r>
              <a:rPr lang="en-GB" sz="3000">
                <a:solidFill>
                  <a:srgbClr val="000000"/>
                </a:solidFill>
              </a:rPr>
              <a:t> Choice of leisure activities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1116013" y="692150"/>
            <a:ext cx="7118350" cy="742950"/>
          </a:xfrm>
        </p:spPr>
        <p:txBody>
          <a:bodyPr/>
          <a:lstStyle/>
          <a:p>
            <a:pPr algn="ctr" eaLnBrk="1" hangingPunct="1"/>
            <a:r>
              <a:rPr lang="en-GB" u="sng">
                <a:latin typeface="Comic Sans MS" pitchFamily="66" charset="0"/>
              </a:rPr>
              <a:t>How to keep parents happy</a:t>
            </a:r>
          </a:p>
        </p:txBody>
      </p:sp>
      <p:sp>
        <p:nvSpPr>
          <p:cNvPr id="15363" name="Content Placeholder 2"/>
          <p:cNvSpPr>
            <a:spLocks noGrp="1"/>
          </p:cNvSpPr>
          <p:nvPr>
            <p:ph sz="quarter" idx="4294967295"/>
          </p:nvPr>
        </p:nvSpPr>
        <p:spPr>
          <a:xfrm>
            <a:off x="323850" y="1628775"/>
            <a:ext cx="8532813" cy="5454650"/>
          </a:xfrm>
        </p:spPr>
        <p:txBody>
          <a:bodyPr/>
          <a:lstStyle/>
          <a:p>
            <a:pPr marL="273050" indent="-273050" eaLnBrk="1" hangingPunct="1">
              <a:lnSpc>
                <a:spcPct val="70000"/>
              </a:lnSpc>
              <a:buFont typeface="Wingdings" pitchFamily="2" charset="2"/>
              <a:buChar char="v"/>
            </a:pPr>
            <a:r>
              <a:rPr lang="en-GB" sz="2300">
                <a:solidFill>
                  <a:srgbClr val="000000"/>
                </a:solidFill>
              </a:rPr>
              <a:t>Keep them involved, </a:t>
            </a:r>
            <a:r>
              <a:rPr lang="en-GB" sz="2300" b="1">
                <a:solidFill>
                  <a:srgbClr val="000000"/>
                </a:solidFill>
              </a:rPr>
              <a:t>tell them</a:t>
            </a:r>
            <a:r>
              <a:rPr lang="en-GB" sz="2300">
                <a:solidFill>
                  <a:srgbClr val="000000"/>
                </a:solidFill>
              </a:rPr>
              <a:t> how you are feeling </a:t>
            </a:r>
            <a:br>
              <a:rPr lang="en-GB" sz="2300">
                <a:solidFill>
                  <a:srgbClr val="000000"/>
                </a:solidFill>
              </a:rPr>
            </a:br>
            <a:r>
              <a:rPr lang="en-GB" sz="2300">
                <a:solidFill>
                  <a:srgbClr val="000000"/>
                </a:solidFill>
              </a:rPr>
              <a:t>about things.</a:t>
            </a:r>
            <a:br>
              <a:rPr lang="en-GB" sz="2300">
                <a:solidFill>
                  <a:srgbClr val="000000"/>
                </a:solidFill>
              </a:rPr>
            </a:br>
            <a:endParaRPr lang="en-GB" sz="2300">
              <a:solidFill>
                <a:srgbClr val="000000"/>
              </a:solidFill>
            </a:endParaRPr>
          </a:p>
          <a:p>
            <a:pPr marL="273050" indent="-273050" eaLnBrk="1" hangingPunct="1">
              <a:lnSpc>
                <a:spcPct val="70000"/>
              </a:lnSpc>
              <a:buFont typeface="Wingdings" pitchFamily="2" charset="2"/>
              <a:buChar char="v"/>
            </a:pPr>
            <a:r>
              <a:rPr lang="en-GB" sz="2300">
                <a:solidFill>
                  <a:srgbClr val="000000"/>
                </a:solidFill>
              </a:rPr>
              <a:t>Ask their advice, </a:t>
            </a:r>
            <a:r>
              <a:rPr lang="en-GB" sz="2300" b="1">
                <a:solidFill>
                  <a:srgbClr val="000000"/>
                </a:solidFill>
              </a:rPr>
              <a:t>listen </a:t>
            </a:r>
            <a:r>
              <a:rPr lang="en-GB" sz="2300">
                <a:solidFill>
                  <a:srgbClr val="000000"/>
                </a:solidFill>
              </a:rPr>
              <a:t>and if you disagree tell them why.</a:t>
            </a:r>
            <a:br>
              <a:rPr lang="en-GB" sz="2300">
                <a:solidFill>
                  <a:srgbClr val="000000"/>
                </a:solidFill>
              </a:rPr>
            </a:br>
            <a:endParaRPr lang="en-GB" sz="2300">
              <a:solidFill>
                <a:srgbClr val="000000"/>
              </a:solidFill>
            </a:endParaRPr>
          </a:p>
          <a:p>
            <a:pPr marL="273050" indent="-273050" eaLnBrk="1" hangingPunct="1">
              <a:lnSpc>
                <a:spcPct val="70000"/>
              </a:lnSpc>
              <a:buFont typeface="Wingdings" pitchFamily="2" charset="2"/>
              <a:buChar char="v"/>
            </a:pPr>
            <a:r>
              <a:rPr lang="en-GB" sz="2300">
                <a:solidFill>
                  <a:srgbClr val="000000"/>
                </a:solidFill>
              </a:rPr>
              <a:t>Accept that they have the right to lay down some rules, be willing to </a:t>
            </a:r>
            <a:r>
              <a:rPr lang="en-GB" sz="2300" b="1">
                <a:solidFill>
                  <a:srgbClr val="000000"/>
                </a:solidFill>
              </a:rPr>
              <a:t>meet them halfway.</a:t>
            </a:r>
            <a:br>
              <a:rPr lang="en-GB" sz="2300" b="1">
                <a:solidFill>
                  <a:srgbClr val="000000"/>
                </a:solidFill>
              </a:rPr>
            </a:br>
            <a:endParaRPr lang="en-GB" sz="2300" b="1">
              <a:solidFill>
                <a:srgbClr val="000000"/>
              </a:solidFill>
            </a:endParaRPr>
          </a:p>
          <a:p>
            <a:pPr marL="273050" indent="-273050" eaLnBrk="1" hangingPunct="1">
              <a:lnSpc>
                <a:spcPct val="70000"/>
              </a:lnSpc>
              <a:buFont typeface="Wingdings" pitchFamily="2" charset="2"/>
              <a:buChar char="v"/>
            </a:pPr>
            <a:r>
              <a:rPr lang="en-GB" sz="2300">
                <a:solidFill>
                  <a:srgbClr val="000000"/>
                </a:solidFill>
              </a:rPr>
              <a:t>Try </a:t>
            </a:r>
            <a:r>
              <a:rPr lang="en-GB" sz="2300" b="1">
                <a:solidFill>
                  <a:srgbClr val="000000"/>
                </a:solidFill>
              </a:rPr>
              <a:t>not to lose your temper</a:t>
            </a:r>
            <a:r>
              <a:rPr lang="en-GB" sz="2300">
                <a:solidFill>
                  <a:srgbClr val="000000"/>
                </a:solidFill>
              </a:rPr>
              <a:t>, if you show them you can accept when they say no, may be they will be willing to say yes in the future.</a:t>
            </a:r>
            <a:br>
              <a:rPr lang="en-GB" sz="2300">
                <a:solidFill>
                  <a:srgbClr val="000000"/>
                </a:solidFill>
              </a:rPr>
            </a:br>
            <a:endParaRPr lang="en-GB" sz="2300">
              <a:solidFill>
                <a:srgbClr val="000000"/>
              </a:solidFill>
            </a:endParaRPr>
          </a:p>
          <a:p>
            <a:pPr marL="273050" indent="-273050" eaLnBrk="1" hangingPunct="1">
              <a:lnSpc>
                <a:spcPct val="70000"/>
              </a:lnSpc>
              <a:buFont typeface="Wingdings" pitchFamily="2" charset="2"/>
              <a:buChar char="v"/>
            </a:pPr>
            <a:r>
              <a:rPr lang="en-GB" sz="2300">
                <a:solidFill>
                  <a:srgbClr val="000000"/>
                </a:solidFill>
              </a:rPr>
              <a:t>When going out, tell them</a:t>
            </a:r>
            <a:r>
              <a:rPr lang="en-GB" sz="2300" b="1">
                <a:solidFill>
                  <a:srgbClr val="000000"/>
                </a:solidFill>
              </a:rPr>
              <a:t> where and with who</a:t>
            </a:r>
            <a:r>
              <a:rPr lang="en-GB" sz="2300">
                <a:solidFill>
                  <a:srgbClr val="000000"/>
                </a:solidFill>
              </a:rPr>
              <a:t>, agree a time when you will return and ALWAYS let them know if you are going to be late.</a:t>
            </a:r>
            <a:br>
              <a:rPr lang="en-GB" sz="2300">
                <a:solidFill>
                  <a:srgbClr val="000000"/>
                </a:solidFill>
              </a:rPr>
            </a:br>
            <a:endParaRPr lang="en-GB" sz="2300">
              <a:solidFill>
                <a:srgbClr val="000000"/>
              </a:solidFill>
            </a:endParaRPr>
          </a:p>
          <a:p>
            <a:pPr marL="273050" indent="-273050" eaLnBrk="1" hangingPunct="1">
              <a:lnSpc>
                <a:spcPct val="70000"/>
              </a:lnSpc>
              <a:buFont typeface="Wingdings" pitchFamily="2" charset="2"/>
              <a:buChar char="v"/>
            </a:pPr>
            <a:r>
              <a:rPr lang="en-GB" sz="2300" b="1">
                <a:solidFill>
                  <a:srgbClr val="000000"/>
                </a:solidFill>
              </a:rPr>
              <a:t>Help more </a:t>
            </a:r>
            <a:r>
              <a:rPr lang="en-GB" sz="2300">
                <a:solidFill>
                  <a:srgbClr val="000000"/>
                </a:solidFill>
              </a:rPr>
              <a:t>around the house, without waiting to be asked!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827088" y="692150"/>
            <a:ext cx="7412037" cy="1084263"/>
          </a:xfrm>
        </p:spPr>
        <p:txBody>
          <a:bodyPr>
            <a:normAutofit fontScale="90000"/>
          </a:bodyPr>
          <a:lstStyle/>
          <a:p>
            <a:pPr algn="ctr" eaLnBrk="1" fontAlgn="auto" hangingPunct="1">
              <a:spcAft>
                <a:spcPts val="0"/>
              </a:spcAft>
              <a:defRPr/>
            </a:pPr>
            <a:r>
              <a:rPr lang="en-GB" sz="3400" u="sng" dirty="0">
                <a:latin typeface="Comic Sans MS" pitchFamily="66" charset="0"/>
              </a:rPr>
              <a:t>What can cause conflict with friends?</a:t>
            </a:r>
          </a:p>
        </p:txBody>
      </p:sp>
      <p:sp>
        <p:nvSpPr>
          <p:cNvPr id="16387" name="Content Placeholder 2"/>
          <p:cNvSpPr>
            <a:spLocks noGrp="1"/>
          </p:cNvSpPr>
          <p:nvPr>
            <p:ph sz="quarter" idx="4294967295"/>
          </p:nvPr>
        </p:nvSpPr>
        <p:spPr>
          <a:xfrm>
            <a:off x="395288" y="1984375"/>
            <a:ext cx="8520112" cy="4873625"/>
          </a:xfrm>
        </p:spPr>
        <p:txBody>
          <a:bodyPr/>
          <a:lstStyle/>
          <a:p>
            <a:pPr marL="273050" indent="-273050" eaLnBrk="1" hangingPunct="1">
              <a:lnSpc>
                <a:spcPct val="90000"/>
              </a:lnSpc>
              <a:buFont typeface="Wingdings" pitchFamily="2" charset="2"/>
              <a:buChar char="v"/>
            </a:pPr>
            <a:r>
              <a:rPr lang="en-GB" sz="3000"/>
              <a:t> </a:t>
            </a:r>
            <a:r>
              <a:rPr lang="en-GB" sz="3000">
                <a:solidFill>
                  <a:srgbClr val="000000"/>
                </a:solidFill>
              </a:rPr>
              <a:t>Other friendships, new friends.</a:t>
            </a:r>
          </a:p>
          <a:p>
            <a:pPr marL="273050" indent="-273050" eaLnBrk="1" hangingPunct="1">
              <a:lnSpc>
                <a:spcPct val="90000"/>
              </a:lnSpc>
              <a:buFont typeface="Wingdings" pitchFamily="2" charset="2"/>
              <a:buChar char="v"/>
            </a:pPr>
            <a:r>
              <a:rPr lang="en-GB" sz="3000">
                <a:solidFill>
                  <a:srgbClr val="000000"/>
                </a:solidFill>
              </a:rPr>
              <a:t> Misunderstandings, arguments.</a:t>
            </a:r>
          </a:p>
          <a:p>
            <a:pPr marL="273050" indent="-273050" eaLnBrk="1" hangingPunct="1">
              <a:lnSpc>
                <a:spcPct val="90000"/>
              </a:lnSpc>
              <a:buFont typeface="Wingdings" pitchFamily="2" charset="2"/>
              <a:buChar char="v"/>
            </a:pPr>
            <a:r>
              <a:rPr lang="en-GB" sz="3000">
                <a:solidFill>
                  <a:srgbClr val="000000"/>
                </a:solidFill>
              </a:rPr>
              <a:t> Girlfriends or boyfriends.</a:t>
            </a:r>
          </a:p>
          <a:p>
            <a:pPr marL="273050" indent="-273050" eaLnBrk="1" hangingPunct="1">
              <a:lnSpc>
                <a:spcPct val="90000"/>
              </a:lnSpc>
              <a:buFont typeface="Wingdings" pitchFamily="2" charset="2"/>
              <a:buChar char="v"/>
            </a:pPr>
            <a:r>
              <a:rPr lang="en-GB" sz="3000">
                <a:solidFill>
                  <a:srgbClr val="000000"/>
                </a:solidFill>
              </a:rPr>
              <a:t> Choice of things to do together.</a:t>
            </a:r>
          </a:p>
          <a:p>
            <a:pPr marL="273050" indent="-273050" eaLnBrk="1" hangingPunct="1">
              <a:lnSpc>
                <a:spcPct val="90000"/>
              </a:lnSpc>
              <a:buFont typeface="Wingdings" pitchFamily="2" charset="2"/>
              <a:buChar char="v"/>
            </a:pPr>
            <a:r>
              <a:rPr lang="en-GB" sz="3000">
                <a:solidFill>
                  <a:srgbClr val="000000"/>
                </a:solidFill>
              </a:rPr>
              <a:t> The way they talk to you, making you feel bad</a:t>
            </a:r>
            <a:br>
              <a:rPr lang="en-GB" sz="3000">
                <a:solidFill>
                  <a:srgbClr val="000000"/>
                </a:solidFill>
              </a:rPr>
            </a:br>
            <a:r>
              <a:rPr lang="en-GB" sz="3000">
                <a:solidFill>
                  <a:srgbClr val="000000"/>
                </a:solidFill>
              </a:rPr>
              <a:t>  about yourself.</a:t>
            </a:r>
          </a:p>
          <a:p>
            <a:pPr marL="273050" indent="-273050" eaLnBrk="1" hangingPunct="1">
              <a:lnSpc>
                <a:spcPct val="90000"/>
              </a:lnSpc>
              <a:buFont typeface="Wingdings" pitchFamily="2" charset="2"/>
              <a:buChar char="v"/>
            </a:pPr>
            <a:r>
              <a:rPr lang="en-GB" sz="3000">
                <a:solidFill>
                  <a:srgbClr val="000000"/>
                </a:solidFill>
              </a:rPr>
              <a:t> They do not listen to you, they only talk about</a:t>
            </a:r>
            <a:br>
              <a:rPr lang="en-GB" sz="3000">
                <a:solidFill>
                  <a:srgbClr val="000000"/>
                </a:solidFill>
              </a:rPr>
            </a:br>
            <a:r>
              <a:rPr lang="en-GB" sz="3000">
                <a:solidFill>
                  <a:srgbClr val="000000"/>
                </a:solidFill>
              </a:rPr>
              <a:t>  themselves.</a:t>
            </a:r>
          </a:p>
          <a:p>
            <a:pPr marL="273050" indent="-273050" eaLnBrk="1" hangingPunct="1">
              <a:lnSpc>
                <a:spcPct val="90000"/>
              </a:lnSpc>
              <a:buFont typeface="Wingdings" pitchFamily="2" charset="2"/>
              <a:buChar char="v"/>
            </a:pPr>
            <a:r>
              <a:rPr lang="en-GB" sz="3000">
                <a:solidFill>
                  <a:srgbClr val="000000"/>
                </a:solidFill>
              </a:rPr>
              <a:t>Jealousy</a:t>
            </a:r>
            <a:r>
              <a:rPr lang="en-GB" sz="3700">
                <a:solidFill>
                  <a:srgbClr val="000000"/>
                </a:solidFill>
              </a:rPr>
              <a:t>.</a:t>
            </a:r>
          </a:p>
          <a:p>
            <a:pPr marL="273050" indent="-273050" eaLnBrk="1" hangingPunct="1">
              <a:lnSpc>
                <a:spcPct val="90000"/>
              </a:lnSpc>
            </a:pPr>
            <a:endParaRPr lang="en-GB" sz="3700"/>
          </a:p>
          <a:p>
            <a:pPr marL="273050" indent="-273050" eaLnBrk="1" hangingPunct="1">
              <a:lnSpc>
                <a:spcPct val="90000"/>
              </a:lnSpc>
            </a:pPr>
            <a:endParaRPr lang="en-GB" sz="2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381000" y="609600"/>
            <a:ext cx="8115300" cy="1143000"/>
          </a:xfrm>
        </p:spPr>
        <p:txBody>
          <a:bodyPr/>
          <a:lstStyle/>
          <a:p>
            <a:pPr algn="ctr" eaLnBrk="1" hangingPunct="1"/>
            <a:r>
              <a:rPr lang="en-GB" sz="3800" u="sng">
                <a:latin typeface="Comic Sans MS" pitchFamily="66" charset="0"/>
              </a:rPr>
              <a:t>Give and take with friends</a:t>
            </a:r>
          </a:p>
        </p:txBody>
      </p:sp>
      <p:sp>
        <p:nvSpPr>
          <p:cNvPr id="17411" name="Content Placeholder 2"/>
          <p:cNvSpPr>
            <a:spLocks noGrp="1"/>
          </p:cNvSpPr>
          <p:nvPr>
            <p:ph sz="quarter" idx="4294967295"/>
          </p:nvPr>
        </p:nvSpPr>
        <p:spPr>
          <a:xfrm>
            <a:off x="457200" y="1857375"/>
            <a:ext cx="8286750" cy="5000625"/>
          </a:xfrm>
        </p:spPr>
        <p:txBody>
          <a:bodyPr/>
          <a:lstStyle/>
          <a:p>
            <a:pPr marL="273050" indent="-273050" eaLnBrk="1" hangingPunct="1">
              <a:lnSpc>
                <a:spcPct val="80000"/>
              </a:lnSpc>
              <a:buFont typeface="Wingdings" pitchFamily="2" charset="2"/>
              <a:buChar char="v"/>
            </a:pPr>
            <a:r>
              <a:rPr lang="en-GB" sz="3000">
                <a:solidFill>
                  <a:srgbClr val="000000"/>
                </a:solidFill>
              </a:rPr>
              <a:t>Try to </a:t>
            </a:r>
            <a:r>
              <a:rPr lang="en-GB" sz="3000" b="1">
                <a:solidFill>
                  <a:srgbClr val="000000"/>
                </a:solidFill>
              </a:rPr>
              <a:t>not demand too much </a:t>
            </a:r>
            <a:r>
              <a:rPr lang="en-GB" sz="3000">
                <a:solidFill>
                  <a:srgbClr val="000000"/>
                </a:solidFill>
              </a:rPr>
              <a:t>support and attention </a:t>
            </a:r>
            <a:r>
              <a:rPr lang="en-GB" sz="3000" b="1">
                <a:solidFill>
                  <a:srgbClr val="000000"/>
                </a:solidFill>
              </a:rPr>
              <a:t>without giving some in return</a:t>
            </a:r>
            <a:r>
              <a:rPr lang="en-GB" sz="3000">
                <a:solidFill>
                  <a:srgbClr val="000000"/>
                </a:solidFill>
              </a:rPr>
              <a:t>, they will feel resentful and used.</a:t>
            </a:r>
            <a:br>
              <a:rPr lang="en-GB" sz="3000">
                <a:solidFill>
                  <a:srgbClr val="000000"/>
                </a:solidFill>
              </a:rPr>
            </a:br>
            <a:endParaRPr lang="en-GB" sz="3000">
              <a:solidFill>
                <a:srgbClr val="000000"/>
              </a:solidFill>
            </a:endParaRPr>
          </a:p>
          <a:p>
            <a:pPr marL="273050" indent="-273050" eaLnBrk="1" hangingPunct="1">
              <a:lnSpc>
                <a:spcPct val="80000"/>
              </a:lnSpc>
              <a:buFont typeface="Wingdings" pitchFamily="2" charset="2"/>
              <a:buChar char="v"/>
            </a:pPr>
            <a:r>
              <a:rPr lang="en-GB" sz="3000">
                <a:solidFill>
                  <a:srgbClr val="000000"/>
                </a:solidFill>
              </a:rPr>
              <a:t>Show </a:t>
            </a:r>
            <a:r>
              <a:rPr lang="en-GB" sz="3000" b="1">
                <a:solidFill>
                  <a:srgbClr val="000000"/>
                </a:solidFill>
              </a:rPr>
              <a:t>mutual respect</a:t>
            </a:r>
            <a:r>
              <a:rPr lang="en-GB" sz="3000">
                <a:solidFill>
                  <a:srgbClr val="000000"/>
                </a:solidFill>
              </a:rPr>
              <a:t>.</a:t>
            </a:r>
            <a:br>
              <a:rPr lang="en-GB" sz="3000">
                <a:solidFill>
                  <a:srgbClr val="000000"/>
                </a:solidFill>
              </a:rPr>
            </a:br>
            <a:endParaRPr lang="en-GB" sz="3000">
              <a:solidFill>
                <a:srgbClr val="000000"/>
              </a:solidFill>
            </a:endParaRPr>
          </a:p>
          <a:p>
            <a:pPr marL="273050" indent="-273050" eaLnBrk="1" hangingPunct="1">
              <a:lnSpc>
                <a:spcPct val="80000"/>
              </a:lnSpc>
              <a:buFont typeface="Wingdings" pitchFamily="2" charset="2"/>
              <a:buChar char="v"/>
            </a:pPr>
            <a:r>
              <a:rPr lang="en-GB" sz="3000">
                <a:solidFill>
                  <a:srgbClr val="000000"/>
                </a:solidFill>
              </a:rPr>
              <a:t>Be </a:t>
            </a:r>
            <a:r>
              <a:rPr lang="en-GB" sz="3000" b="1">
                <a:solidFill>
                  <a:srgbClr val="000000"/>
                </a:solidFill>
              </a:rPr>
              <a:t>honest</a:t>
            </a:r>
            <a:r>
              <a:rPr lang="en-GB" sz="3000">
                <a:solidFill>
                  <a:srgbClr val="000000"/>
                </a:solidFill>
              </a:rPr>
              <a:t> with them.</a:t>
            </a:r>
          </a:p>
          <a:p>
            <a:pPr marL="273050" indent="-273050" eaLnBrk="1" hangingPunct="1">
              <a:lnSpc>
                <a:spcPct val="80000"/>
              </a:lnSpc>
              <a:buFont typeface="Wingdings" pitchFamily="2" charset="2"/>
              <a:buNone/>
            </a:pPr>
            <a:endParaRPr lang="en-GB" sz="3000">
              <a:solidFill>
                <a:srgbClr val="000000"/>
              </a:solidFill>
            </a:endParaRPr>
          </a:p>
          <a:p>
            <a:pPr marL="273050" indent="-273050" eaLnBrk="1" hangingPunct="1">
              <a:lnSpc>
                <a:spcPct val="80000"/>
              </a:lnSpc>
              <a:buFont typeface="Wingdings" pitchFamily="2" charset="2"/>
              <a:buChar char="v"/>
            </a:pPr>
            <a:r>
              <a:rPr lang="en-GB" sz="3000">
                <a:solidFill>
                  <a:srgbClr val="000000"/>
                </a:solidFill>
              </a:rPr>
              <a:t>If you let a friend tell you </a:t>
            </a:r>
            <a:r>
              <a:rPr lang="en-GB" sz="3000" b="1">
                <a:solidFill>
                  <a:srgbClr val="000000"/>
                </a:solidFill>
              </a:rPr>
              <a:t>how to behave and what to do</a:t>
            </a:r>
            <a:r>
              <a:rPr lang="en-GB" sz="3000">
                <a:solidFill>
                  <a:srgbClr val="000000"/>
                </a:solidFill>
              </a:rPr>
              <a:t>, then you are not being fair to yourself or to them.</a:t>
            </a:r>
          </a:p>
          <a:p>
            <a:pPr marL="273050" indent="-273050" eaLnBrk="1" hangingPunct="1">
              <a:lnSpc>
                <a:spcPct val="80000"/>
              </a:lnSpc>
            </a:pPr>
            <a:endParaRPr lang="en-GB" sz="3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827088" y="2060575"/>
            <a:ext cx="7543800" cy="1295400"/>
          </a:xfrm>
        </p:spPr>
        <p:txBody>
          <a:bodyPr/>
          <a:lstStyle/>
          <a:p>
            <a:pPr algn="ctr" eaLnBrk="1" hangingPunct="1"/>
            <a:r>
              <a:rPr lang="en-GB" sz="7300">
                <a:solidFill>
                  <a:srgbClr val="660033"/>
                </a:solidFill>
                <a:latin typeface="Comic Sans MS" pitchFamily="66" charset="0"/>
              </a:rPr>
              <a:t>GIRLS</a:t>
            </a:r>
          </a:p>
        </p:txBody>
      </p:sp>
      <p:pic>
        <p:nvPicPr>
          <p:cNvPr id="18435" name="Picture 5" descr="C:\Users\Faye\AppData\Local\Microsoft\Windows\Temporary Internet Files\Content.IE5\H1GRRYPL\MCj04465500000[1].wmf"/>
          <p:cNvPicPr>
            <a:picLocks noChangeAspect="1" noChangeArrowheads="1"/>
          </p:cNvPicPr>
          <p:nvPr/>
        </p:nvPicPr>
        <p:blipFill>
          <a:blip r:embed="rId2"/>
          <a:srcRect/>
          <a:stretch>
            <a:fillRect/>
          </a:stretch>
        </p:blipFill>
        <p:spPr bwMode="auto">
          <a:xfrm>
            <a:off x="3276600" y="3429000"/>
            <a:ext cx="2274888" cy="244633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idx="4294967295"/>
          </p:nvPr>
        </p:nvSpPr>
        <p:spPr>
          <a:xfrm>
            <a:off x="323850" y="404813"/>
            <a:ext cx="7931150" cy="1143000"/>
          </a:xfrm>
        </p:spPr>
        <p:txBody>
          <a:bodyPr/>
          <a:lstStyle/>
          <a:p>
            <a:pPr algn="ctr" eaLnBrk="1" hangingPunct="1">
              <a:lnSpc>
                <a:spcPct val="90000"/>
              </a:lnSpc>
            </a:pPr>
            <a:r>
              <a:rPr lang="en-US" u="sng">
                <a:latin typeface="Comic Sans MS" pitchFamily="66" charset="0"/>
              </a:rPr>
              <a:t>The Menstrual Cycle</a:t>
            </a:r>
          </a:p>
        </p:txBody>
      </p:sp>
      <p:sp>
        <p:nvSpPr>
          <p:cNvPr id="22531" name="Text Box 5"/>
          <p:cNvSpPr txBox="1">
            <a:spLocks noChangeArrowheads="1"/>
          </p:cNvSpPr>
          <p:nvPr/>
        </p:nvSpPr>
        <p:spPr bwMode="auto">
          <a:xfrm>
            <a:off x="539750" y="6021388"/>
            <a:ext cx="8135938" cy="641350"/>
          </a:xfrm>
          <a:prstGeom prst="rect">
            <a:avLst/>
          </a:prstGeom>
          <a:noFill/>
          <a:ln w="9525">
            <a:noFill/>
            <a:miter lim="800000"/>
            <a:headEnd/>
            <a:tailEnd/>
          </a:ln>
        </p:spPr>
        <p:txBody>
          <a:bodyPr>
            <a:spAutoFit/>
          </a:bodyPr>
          <a:lstStyle/>
          <a:p>
            <a:pPr algn="ctr">
              <a:spcBef>
                <a:spcPct val="50000"/>
              </a:spcBef>
            </a:pPr>
            <a:r>
              <a:rPr lang="en-GB" b="1">
                <a:solidFill>
                  <a:srgbClr val="000000"/>
                </a:solidFill>
                <a:latin typeface="Georgia" pitchFamily="18" charset="0"/>
              </a:rPr>
              <a:t>The menstrual cycle is usually 28 days. However it can vary from between 23-35 days.</a:t>
            </a:r>
          </a:p>
        </p:txBody>
      </p:sp>
      <p:pic>
        <p:nvPicPr>
          <p:cNvPr id="22532" name="Picture 6"/>
          <p:cNvPicPr>
            <a:picLocks noChangeAspect="1" noChangeArrowheads="1"/>
          </p:cNvPicPr>
          <p:nvPr/>
        </p:nvPicPr>
        <p:blipFill>
          <a:blip r:embed="rId3"/>
          <a:srcRect/>
          <a:stretch>
            <a:fillRect/>
          </a:stretch>
        </p:blipFill>
        <p:spPr bwMode="auto">
          <a:xfrm>
            <a:off x="1258888" y="1412875"/>
            <a:ext cx="6696075" cy="46751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9388" y="1628775"/>
            <a:ext cx="8496300" cy="4968875"/>
          </a:xfrm>
          <a:prstGeom prst="rect">
            <a:avLst/>
          </a:prstGeom>
        </p:spPr>
        <p:txBody>
          <a:bodyPr>
            <a:normAutofit/>
          </a:bodyPr>
          <a:lstStyle/>
          <a:p>
            <a:pPr marL="365760" indent="-256032" algn="ctr" fontAlgn="auto">
              <a:spcBef>
                <a:spcPts val="300"/>
              </a:spcBef>
              <a:spcAft>
                <a:spcPts val="0"/>
              </a:spcAft>
              <a:buClr>
                <a:schemeClr val="accent3"/>
              </a:buClr>
              <a:buFont typeface="Wingdings" pitchFamily="2" charset="2"/>
              <a:buNone/>
              <a:defRPr/>
            </a:pPr>
            <a:r>
              <a:rPr lang="en-GB" sz="2800" dirty="0">
                <a:latin typeface="+mn-lt"/>
                <a:cs typeface="+mn-cs"/>
              </a:rPr>
              <a:t>   </a:t>
            </a:r>
            <a:br>
              <a:rPr lang="en-GB" sz="2800" dirty="0">
                <a:latin typeface="+mn-lt"/>
                <a:cs typeface="+mn-cs"/>
              </a:rPr>
            </a:br>
            <a:r>
              <a:rPr lang="en-GB" sz="2600" dirty="0">
                <a:solidFill>
                  <a:srgbClr val="000000"/>
                </a:solidFill>
                <a:latin typeface="+mn-lt"/>
                <a:cs typeface="+mn-cs"/>
              </a:rPr>
              <a:t>Bleeding can last between </a:t>
            </a:r>
            <a:r>
              <a:rPr lang="en-GB" sz="2600" b="1" dirty="0">
                <a:solidFill>
                  <a:srgbClr val="000000"/>
                </a:solidFill>
                <a:latin typeface="+mn-lt"/>
                <a:cs typeface="+mn-cs"/>
              </a:rPr>
              <a:t>3 and 8 days</a:t>
            </a:r>
            <a:r>
              <a:rPr lang="en-GB" sz="2600" dirty="0">
                <a:solidFill>
                  <a:srgbClr val="000000"/>
                </a:solidFill>
                <a:latin typeface="+mn-lt"/>
                <a:cs typeface="+mn-cs"/>
              </a:rPr>
              <a:t>. </a:t>
            </a:r>
          </a:p>
          <a:p>
            <a:pPr marL="365760" indent="-256032" algn="ctr" fontAlgn="auto">
              <a:spcBef>
                <a:spcPts val="300"/>
              </a:spcBef>
              <a:spcAft>
                <a:spcPts val="0"/>
              </a:spcAft>
              <a:buClr>
                <a:schemeClr val="accent3"/>
              </a:buClr>
              <a:buFont typeface="Wingdings" pitchFamily="2" charset="2"/>
              <a:buNone/>
              <a:defRPr/>
            </a:pPr>
            <a:endParaRPr lang="en-GB" sz="2600" dirty="0">
              <a:solidFill>
                <a:srgbClr val="000000"/>
              </a:solidFill>
              <a:latin typeface="+mn-lt"/>
              <a:cs typeface="+mn-cs"/>
            </a:endParaRPr>
          </a:p>
          <a:p>
            <a:pPr marL="365760" indent="-256032" algn="ctr" fontAlgn="auto">
              <a:spcBef>
                <a:spcPts val="300"/>
              </a:spcBef>
              <a:spcAft>
                <a:spcPts val="0"/>
              </a:spcAft>
              <a:buClr>
                <a:schemeClr val="accent3"/>
              </a:buClr>
              <a:buFont typeface="Wingdings" pitchFamily="2" charset="2"/>
              <a:buNone/>
              <a:defRPr/>
            </a:pPr>
            <a:r>
              <a:rPr lang="en-GB" sz="2600" dirty="0">
                <a:solidFill>
                  <a:srgbClr val="000000"/>
                </a:solidFill>
                <a:latin typeface="+mn-lt"/>
                <a:cs typeface="+mn-cs"/>
              </a:rPr>
              <a:t>   Blood flow may be heavier in the first few days.</a:t>
            </a:r>
          </a:p>
          <a:p>
            <a:pPr marL="365760" indent="-256032" algn="ctr" fontAlgn="auto">
              <a:spcBef>
                <a:spcPts val="300"/>
              </a:spcBef>
              <a:spcAft>
                <a:spcPts val="0"/>
              </a:spcAft>
              <a:buClr>
                <a:schemeClr val="accent3"/>
              </a:buClr>
              <a:buFont typeface="Wingdings" pitchFamily="2" charset="2"/>
              <a:buNone/>
              <a:defRPr/>
            </a:pPr>
            <a:endParaRPr lang="en-GB" sz="2600" dirty="0">
              <a:solidFill>
                <a:srgbClr val="000000"/>
              </a:solidFill>
              <a:latin typeface="+mn-lt"/>
              <a:cs typeface="+mn-cs"/>
            </a:endParaRPr>
          </a:p>
          <a:p>
            <a:pPr marL="365760" indent="-256032" algn="ctr" fontAlgn="auto">
              <a:spcBef>
                <a:spcPts val="300"/>
              </a:spcBef>
              <a:spcAft>
                <a:spcPts val="0"/>
              </a:spcAft>
              <a:buClr>
                <a:schemeClr val="accent3"/>
              </a:buClr>
              <a:buFont typeface="Wingdings" pitchFamily="2" charset="2"/>
              <a:buNone/>
              <a:defRPr/>
            </a:pPr>
            <a:r>
              <a:rPr lang="en-GB" sz="2600" dirty="0">
                <a:solidFill>
                  <a:srgbClr val="000000"/>
                </a:solidFill>
                <a:latin typeface="+mn-lt"/>
                <a:cs typeface="+mn-cs"/>
              </a:rPr>
              <a:t>   The average blood loss is only around </a:t>
            </a:r>
            <a:r>
              <a:rPr lang="en-GB" sz="2600" b="1" dirty="0">
                <a:solidFill>
                  <a:srgbClr val="000000"/>
                </a:solidFill>
                <a:latin typeface="+mn-lt"/>
                <a:cs typeface="+mn-cs"/>
              </a:rPr>
              <a:t>80ml</a:t>
            </a:r>
            <a:r>
              <a:rPr lang="en-GB" sz="2600" dirty="0">
                <a:solidFill>
                  <a:srgbClr val="000000"/>
                </a:solidFill>
                <a:latin typeface="+mn-lt"/>
                <a:cs typeface="+mn-cs"/>
              </a:rPr>
              <a:t> </a:t>
            </a:r>
            <a:br>
              <a:rPr lang="en-GB" sz="2600" dirty="0">
                <a:solidFill>
                  <a:srgbClr val="000000"/>
                </a:solidFill>
                <a:latin typeface="+mn-lt"/>
                <a:cs typeface="+mn-cs"/>
              </a:rPr>
            </a:br>
            <a:r>
              <a:rPr lang="en-GB" sz="2600" dirty="0">
                <a:solidFill>
                  <a:srgbClr val="000000"/>
                </a:solidFill>
                <a:latin typeface="+mn-lt"/>
                <a:cs typeface="+mn-cs"/>
              </a:rPr>
              <a:t>(roughly 3 tablespoons).</a:t>
            </a:r>
          </a:p>
          <a:p>
            <a:pPr marL="365760" indent="-256032" algn="ctr" fontAlgn="auto">
              <a:spcBef>
                <a:spcPts val="300"/>
              </a:spcBef>
              <a:spcAft>
                <a:spcPts val="0"/>
              </a:spcAft>
              <a:buClr>
                <a:schemeClr val="accent3"/>
              </a:buClr>
              <a:buFont typeface="Wingdings" pitchFamily="2" charset="2"/>
              <a:buNone/>
              <a:defRPr/>
            </a:pPr>
            <a:br>
              <a:rPr lang="en-GB" sz="2600" dirty="0">
                <a:solidFill>
                  <a:srgbClr val="000000"/>
                </a:solidFill>
                <a:latin typeface="+mn-lt"/>
                <a:cs typeface="+mn-cs"/>
              </a:rPr>
            </a:br>
            <a:r>
              <a:rPr lang="en-GB" sz="2600" dirty="0">
                <a:solidFill>
                  <a:srgbClr val="000000"/>
                </a:solidFill>
                <a:latin typeface="+mn-lt"/>
                <a:cs typeface="+mn-cs"/>
              </a:rPr>
              <a:t>Periods happen once a month but </a:t>
            </a:r>
            <a:r>
              <a:rPr lang="en-GB" sz="2600" b="1" dirty="0">
                <a:solidFill>
                  <a:srgbClr val="000000"/>
                </a:solidFill>
                <a:latin typeface="+mn-lt"/>
                <a:cs typeface="+mn-cs"/>
              </a:rPr>
              <a:t>your body takes time do get into a routine</a:t>
            </a:r>
            <a:r>
              <a:rPr lang="en-GB" sz="2600" dirty="0">
                <a:solidFill>
                  <a:srgbClr val="000000"/>
                </a:solidFill>
                <a:latin typeface="+mn-lt"/>
                <a:cs typeface="+mn-cs"/>
              </a:rPr>
              <a:t> so for the first year or so the time between each period may vary.</a:t>
            </a:r>
            <a:endParaRPr lang="en-GB" sz="2800" dirty="0">
              <a:solidFill>
                <a:srgbClr val="000000"/>
              </a:solidFill>
              <a:latin typeface="+mn-lt"/>
              <a:cs typeface="+mn-cs"/>
            </a:endParaRPr>
          </a:p>
          <a:p>
            <a:pPr marL="365760" indent="-256032" fontAlgn="auto">
              <a:spcBef>
                <a:spcPts val="300"/>
              </a:spcBef>
              <a:spcAft>
                <a:spcPts val="0"/>
              </a:spcAft>
              <a:buClr>
                <a:schemeClr val="accent3"/>
              </a:buClr>
              <a:buFont typeface="Wingdings" pitchFamily="2" charset="2"/>
              <a:buNone/>
              <a:defRPr/>
            </a:pPr>
            <a:endParaRPr lang="en-US" sz="2800" dirty="0">
              <a:latin typeface="+mn-lt"/>
              <a:cs typeface="+mn-cs"/>
            </a:endParaRPr>
          </a:p>
        </p:txBody>
      </p:sp>
      <p:sp>
        <p:nvSpPr>
          <p:cNvPr id="3" name="Rectangle 2"/>
          <p:cNvSpPr txBox="1">
            <a:spLocks noChangeArrowheads="1"/>
          </p:cNvSpPr>
          <p:nvPr/>
        </p:nvSpPr>
        <p:spPr>
          <a:xfrm>
            <a:off x="755650" y="692150"/>
            <a:ext cx="7543800" cy="1295400"/>
          </a:xfrm>
          <a:prstGeom prst="rect">
            <a:avLst/>
          </a:prstGeom>
        </p:spPr>
        <p:txBody>
          <a:bodyPr anchor="ctr">
            <a:normAutofit/>
          </a:bodyPr>
          <a:lstStyle/>
          <a:p>
            <a:pPr algn="ctr" fontAlgn="auto">
              <a:spcAft>
                <a:spcPts val="0"/>
              </a:spcAft>
              <a:defRPr/>
            </a:pPr>
            <a:r>
              <a:rPr lang="en-GB" sz="4000" u="sng" dirty="0">
                <a:solidFill>
                  <a:schemeClr val="tx2"/>
                </a:solidFill>
                <a:latin typeface="Comic Sans MS" pitchFamily="66" charset="0"/>
                <a:ea typeface="+mj-ea"/>
                <a:cs typeface="+mj-cs"/>
              </a:rPr>
              <a:t>Your Period</a:t>
            </a:r>
            <a:endParaRPr lang="en-US" sz="4000" u="sng" dirty="0">
              <a:solidFill>
                <a:schemeClr val="tx2"/>
              </a:solidFill>
              <a:latin typeface="Comic Sans MS" pitchFamily="66" charset="0"/>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042988" y="476250"/>
            <a:ext cx="6781800" cy="1143000"/>
          </a:xfrm>
        </p:spPr>
        <p:txBody>
          <a:bodyPr/>
          <a:lstStyle/>
          <a:p>
            <a:pPr algn="ctr" eaLnBrk="1" hangingPunct="1"/>
            <a:r>
              <a:rPr lang="en-US" u="sng">
                <a:latin typeface="Comic Sans MS" pitchFamily="66" charset="0"/>
              </a:rPr>
              <a:t>When will my period start?</a:t>
            </a:r>
          </a:p>
        </p:txBody>
      </p:sp>
      <p:sp>
        <p:nvSpPr>
          <p:cNvPr id="20483" name="Rectangle 4"/>
          <p:cNvSpPr>
            <a:spLocks noGrp="1" noChangeArrowheads="1"/>
          </p:cNvSpPr>
          <p:nvPr>
            <p:ph type="body" idx="4294967295"/>
          </p:nvPr>
        </p:nvSpPr>
        <p:spPr>
          <a:xfrm>
            <a:off x="395288" y="1844675"/>
            <a:ext cx="8286750" cy="4670425"/>
          </a:xfrm>
        </p:spPr>
        <p:txBody>
          <a:bodyPr>
            <a:normAutofit fontScale="92500"/>
          </a:bodyPr>
          <a:lstStyle/>
          <a:p>
            <a:pPr marL="365760" indent="-256032" algn="ctr" eaLnBrk="1" fontAlgn="auto" hangingPunct="1">
              <a:spcAft>
                <a:spcPts val="0"/>
              </a:spcAft>
              <a:buClr>
                <a:schemeClr val="accent3"/>
              </a:buClr>
              <a:buFont typeface="Wingdings" pitchFamily="2" charset="2"/>
              <a:buNone/>
              <a:defRPr/>
            </a:pPr>
            <a:r>
              <a:rPr lang="en-US" sz="3200" dirty="0">
                <a:solidFill>
                  <a:srgbClr val="000000"/>
                </a:solidFill>
              </a:rPr>
              <a:t>Usually between </a:t>
            </a:r>
            <a:r>
              <a:rPr lang="en-US" sz="3200" b="1" dirty="0">
                <a:solidFill>
                  <a:srgbClr val="000000"/>
                </a:solidFill>
              </a:rPr>
              <a:t>10-16 </a:t>
            </a:r>
            <a:r>
              <a:rPr lang="en-US" sz="3200" dirty="0">
                <a:solidFill>
                  <a:srgbClr val="000000"/>
                </a:solidFill>
              </a:rPr>
              <a:t>years old</a:t>
            </a:r>
          </a:p>
          <a:p>
            <a:pPr marL="365760" indent="-256032" algn="ctr" eaLnBrk="1" fontAlgn="auto" hangingPunct="1">
              <a:spcAft>
                <a:spcPts val="0"/>
              </a:spcAft>
              <a:buClr>
                <a:schemeClr val="accent3"/>
              </a:buClr>
              <a:buFont typeface="Wingdings" pitchFamily="2" charset="2"/>
              <a:buNone/>
              <a:defRPr/>
            </a:pPr>
            <a:br>
              <a:rPr lang="en-US" sz="3200" dirty="0">
                <a:solidFill>
                  <a:srgbClr val="000000"/>
                </a:solidFill>
              </a:rPr>
            </a:br>
            <a:r>
              <a:rPr lang="en-US" sz="3200" dirty="0">
                <a:solidFill>
                  <a:srgbClr val="000000"/>
                </a:solidFill>
              </a:rPr>
              <a:t>About </a:t>
            </a:r>
            <a:r>
              <a:rPr lang="en-US" sz="3200" b="1" dirty="0">
                <a:solidFill>
                  <a:srgbClr val="000000"/>
                </a:solidFill>
              </a:rPr>
              <a:t>2 years after your breasts develop</a:t>
            </a:r>
          </a:p>
          <a:p>
            <a:pPr marL="365760" indent="-256032" algn="ctr" eaLnBrk="1" fontAlgn="auto" hangingPunct="1">
              <a:spcAft>
                <a:spcPts val="0"/>
              </a:spcAft>
              <a:buClr>
                <a:schemeClr val="accent3"/>
              </a:buClr>
              <a:buFont typeface="Wingdings" pitchFamily="2" charset="2"/>
              <a:buNone/>
              <a:defRPr/>
            </a:pPr>
            <a:br>
              <a:rPr lang="en-US" sz="3200" dirty="0">
                <a:solidFill>
                  <a:srgbClr val="000000"/>
                </a:solidFill>
              </a:rPr>
            </a:br>
            <a:r>
              <a:rPr lang="en-US" sz="3200" dirty="0">
                <a:solidFill>
                  <a:srgbClr val="000000"/>
                </a:solidFill>
              </a:rPr>
              <a:t>Soon after you grow </a:t>
            </a:r>
            <a:r>
              <a:rPr lang="en-US" sz="3200" b="1" dirty="0">
                <a:solidFill>
                  <a:srgbClr val="000000"/>
                </a:solidFill>
              </a:rPr>
              <a:t>pubic hair</a:t>
            </a:r>
          </a:p>
          <a:p>
            <a:pPr marL="365760" indent="-256032" algn="ctr" eaLnBrk="1" fontAlgn="auto" hangingPunct="1">
              <a:spcAft>
                <a:spcPts val="0"/>
              </a:spcAft>
              <a:buClr>
                <a:schemeClr val="accent3"/>
              </a:buClr>
              <a:buFont typeface="Wingdings" pitchFamily="2" charset="2"/>
              <a:buNone/>
              <a:defRPr/>
            </a:pPr>
            <a:br>
              <a:rPr lang="en-US" sz="3200" dirty="0">
                <a:solidFill>
                  <a:srgbClr val="000000"/>
                </a:solidFill>
              </a:rPr>
            </a:br>
            <a:r>
              <a:rPr lang="en-US" sz="3200" dirty="0">
                <a:solidFill>
                  <a:srgbClr val="000000"/>
                </a:solidFill>
              </a:rPr>
              <a:t>After you start to notice </a:t>
            </a:r>
            <a:r>
              <a:rPr lang="en-US" sz="3200" b="1" dirty="0">
                <a:solidFill>
                  <a:srgbClr val="000000"/>
                </a:solidFill>
              </a:rPr>
              <a:t>vaginal discharge</a:t>
            </a:r>
          </a:p>
          <a:p>
            <a:pPr marL="365760" indent="-256032" algn="ctr" eaLnBrk="1" fontAlgn="auto" hangingPunct="1">
              <a:spcAft>
                <a:spcPts val="0"/>
              </a:spcAft>
              <a:buClr>
                <a:schemeClr val="accent3"/>
              </a:buClr>
              <a:buFont typeface="Wingdings" pitchFamily="2" charset="2"/>
              <a:buNone/>
              <a:defRPr/>
            </a:pPr>
            <a:br>
              <a:rPr lang="en-US" sz="3200" i="1" u="sng" dirty="0">
                <a:solidFill>
                  <a:srgbClr val="FF0000"/>
                </a:solidFill>
              </a:rPr>
            </a:br>
            <a:r>
              <a:rPr lang="en-US" sz="3200" i="1" u="sng" dirty="0">
                <a:solidFill>
                  <a:srgbClr val="FF0000"/>
                </a:solidFill>
              </a:rPr>
              <a:t>REMEMBER</a:t>
            </a:r>
            <a:r>
              <a:rPr lang="en-US" sz="3200" dirty="0"/>
              <a:t> </a:t>
            </a:r>
            <a:r>
              <a:rPr lang="en-US" sz="3200" dirty="0">
                <a:solidFill>
                  <a:srgbClr val="000000"/>
                </a:solidFill>
              </a:rPr>
              <a:t>– every girl is different!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68313" y="549275"/>
            <a:ext cx="7543800" cy="1295400"/>
          </a:xfrm>
        </p:spPr>
        <p:txBody>
          <a:bodyPr/>
          <a:lstStyle/>
          <a:p>
            <a:pPr algn="ctr" eaLnBrk="1" hangingPunct="1"/>
            <a:r>
              <a:rPr lang="en-GB" u="sng">
                <a:latin typeface="Comic Sans MS" pitchFamily="66" charset="0"/>
              </a:rPr>
              <a:t>Things to try…</a:t>
            </a:r>
            <a:endParaRPr lang="en-US" u="sng">
              <a:latin typeface="Comic Sans MS" pitchFamily="66" charset="0"/>
            </a:endParaRPr>
          </a:p>
        </p:txBody>
      </p:sp>
      <p:sp>
        <p:nvSpPr>
          <p:cNvPr id="26627" name="Rectangle 3"/>
          <p:cNvSpPr>
            <a:spLocks noGrp="1" noChangeArrowheads="1"/>
          </p:cNvSpPr>
          <p:nvPr>
            <p:ph type="body" idx="4294967295"/>
          </p:nvPr>
        </p:nvSpPr>
        <p:spPr>
          <a:xfrm>
            <a:off x="468313" y="1844675"/>
            <a:ext cx="8229600" cy="4325938"/>
          </a:xfrm>
        </p:spPr>
        <p:txBody>
          <a:bodyPr/>
          <a:lstStyle/>
          <a:p>
            <a:pPr eaLnBrk="1" hangingPunct="1"/>
            <a:r>
              <a:rPr lang="en-GB">
                <a:solidFill>
                  <a:srgbClr val="000000"/>
                </a:solidFill>
              </a:rPr>
              <a:t>Have a warm bath</a:t>
            </a:r>
          </a:p>
          <a:p>
            <a:pPr eaLnBrk="1" hangingPunct="1"/>
            <a:r>
              <a:rPr lang="en-GB">
                <a:solidFill>
                  <a:srgbClr val="000000"/>
                </a:solidFill>
              </a:rPr>
              <a:t>Massage your stomach</a:t>
            </a:r>
          </a:p>
          <a:p>
            <a:pPr eaLnBrk="1" hangingPunct="1"/>
            <a:r>
              <a:rPr lang="en-GB">
                <a:solidFill>
                  <a:srgbClr val="000000"/>
                </a:solidFill>
              </a:rPr>
              <a:t>Have a nice warm drink</a:t>
            </a:r>
          </a:p>
          <a:p>
            <a:pPr eaLnBrk="1" hangingPunct="1"/>
            <a:r>
              <a:rPr lang="en-GB">
                <a:solidFill>
                  <a:srgbClr val="000000"/>
                </a:solidFill>
              </a:rPr>
              <a:t>Use a hot water bottle or use a heat pad.</a:t>
            </a:r>
          </a:p>
          <a:p>
            <a:pPr eaLnBrk="1" hangingPunct="1"/>
            <a:r>
              <a:rPr lang="en-GB">
                <a:solidFill>
                  <a:srgbClr val="000000"/>
                </a:solidFill>
              </a:rPr>
              <a:t>Eat a well balanced diet.</a:t>
            </a:r>
          </a:p>
          <a:p>
            <a:pPr eaLnBrk="1" hangingPunct="1"/>
            <a:r>
              <a:rPr lang="en-GB">
                <a:solidFill>
                  <a:srgbClr val="000000"/>
                </a:solidFill>
              </a:rPr>
              <a:t>Exercise</a:t>
            </a:r>
          </a:p>
          <a:p>
            <a:pPr eaLnBrk="1" hangingPunct="1">
              <a:buFont typeface="Wingdings" pitchFamily="2" charset="2"/>
              <a:buNone/>
            </a:pPr>
            <a:endParaRPr lang="en-US"/>
          </a:p>
        </p:txBody>
      </p:sp>
      <p:pic>
        <p:nvPicPr>
          <p:cNvPr id="26628" name="Picture 4" descr="MCj04126340000[1]"/>
          <p:cNvPicPr>
            <a:picLocks noChangeAspect="1" noChangeArrowheads="1"/>
          </p:cNvPicPr>
          <p:nvPr/>
        </p:nvPicPr>
        <p:blipFill>
          <a:blip r:embed="rId2"/>
          <a:srcRect/>
          <a:stretch>
            <a:fillRect/>
          </a:stretch>
        </p:blipFill>
        <p:spPr bwMode="auto">
          <a:xfrm>
            <a:off x="684213" y="5300663"/>
            <a:ext cx="1885950" cy="1079500"/>
          </a:xfrm>
          <a:prstGeom prst="rect">
            <a:avLst/>
          </a:prstGeom>
          <a:noFill/>
          <a:ln w="9525">
            <a:noFill/>
            <a:miter lim="800000"/>
            <a:headEnd/>
            <a:tailEnd/>
          </a:ln>
        </p:spPr>
      </p:pic>
      <p:pic>
        <p:nvPicPr>
          <p:cNvPr id="26629" name="Picture 5" descr="MCj02507590000[1]"/>
          <p:cNvPicPr>
            <a:picLocks noChangeAspect="1" noChangeArrowheads="1"/>
          </p:cNvPicPr>
          <p:nvPr/>
        </p:nvPicPr>
        <p:blipFill>
          <a:blip r:embed="rId3"/>
          <a:srcRect/>
          <a:stretch>
            <a:fillRect/>
          </a:stretch>
        </p:blipFill>
        <p:spPr bwMode="auto">
          <a:xfrm>
            <a:off x="7164388" y="4292600"/>
            <a:ext cx="1473200" cy="2160588"/>
          </a:xfrm>
          <a:prstGeom prst="rect">
            <a:avLst/>
          </a:prstGeom>
          <a:noFill/>
          <a:ln w="9525">
            <a:noFill/>
            <a:miter lim="800000"/>
            <a:headEnd/>
            <a:tailEnd/>
          </a:ln>
        </p:spPr>
      </p:pic>
      <p:pic>
        <p:nvPicPr>
          <p:cNvPr id="26630" name="Picture 6" descr="MCj04399350000[1]"/>
          <p:cNvPicPr>
            <a:picLocks noChangeAspect="1" noChangeArrowheads="1"/>
          </p:cNvPicPr>
          <p:nvPr/>
        </p:nvPicPr>
        <p:blipFill>
          <a:blip r:embed="rId4"/>
          <a:srcRect/>
          <a:stretch>
            <a:fillRect/>
          </a:stretch>
        </p:blipFill>
        <p:spPr bwMode="auto">
          <a:xfrm>
            <a:off x="3348038" y="4724400"/>
            <a:ext cx="1304925" cy="1819275"/>
          </a:xfrm>
          <a:prstGeom prst="rect">
            <a:avLst/>
          </a:prstGeom>
          <a:noFill/>
          <a:ln w="9525">
            <a:noFill/>
            <a:miter lim="800000"/>
            <a:headEnd/>
            <a:tailEnd/>
          </a:ln>
        </p:spPr>
      </p:pic>
      <p:pic>
        <p:nvPicPr>
          <p:cNvPr id="26631" name="Picture 7" descr="MCj02933000000[1]"/>
          <p:cNvPicPr>
            <a:picLocks noChangeAspect="1" noChangeArrowheads="1"/>
          </p:cNvPicPr>
          <p:nvPr/>
        </p:nvPicPr>
        <p:blipFill>
          <a:blip r:embed="rId5"/>
          <a:srcRect/>
          <a:stretch>
            <a:fillRect/>
          </a:stretch>
        </p:blipFill>
        <p:spPr bwMode="auto">
          <a:xfrm>
            <a:off x="5508625" y="4797425"/>
            <a:ext cx="865188" cy="1782763"/>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179388" y="1700213"/>
            <a:ext cx="8785225" cy="4968875"/>
          </a:xfrm>
        </p:spPr>
        <p:txBody>
          <a:bodyPr>
            <a:normAutofit fontScale="92500" lnSpcReduction="10000"/>
          </a:bodyPr>
          <a:lstStyle/>
          <a:p>
            <a:pPr marL="571500" indent="-571500" algn="ctr" eaLnBrk="1" fontAlgn="auto" hangingPunct="1">
              <a:spcAft>
                <a:spcPts val="0"/>
              </a:spcAft>
              <a:buClr>
                <a:schemeClr val="accent3"/>
              </a:buClr>
              <a:buFont typeface="Wingdings" pitchFamily="2" charset="2"/>
              <a:buNone/>
              <a:defRPr/>
            </a:pPr>
            <a:r>
              <a:rPr lang="en-US" dirty="0">
                <a:solidFill>
                  <a:srgbClr val="000000"/>
                </a:solidFill>
              </a:rPr>
              <a:t>There are two types of protection you can use</a:t>
            </a:r>
          </a:p>
          <a:p>
            <a:pPr marL="571500" indent="-571500" algn="ctr" eaLnBrk="1" fontAlgn="auto" hangingPunct="1">
              <a:spcAft>
                <a:spcPts val="0"/>
              </a:spcAft>
              <a:buClr>
                <a:schemeClr val="accent3"/>
              </a:buClr>
              <a:buFont typeface="Wingdings" pitchFamily="2" charset="2"/>
              <a:buNone/>
              <a:defRPr/>
            </a:pPr>
            <a:r>
              <a:rPr lang="en-US" dirty="0">
                <a:solidFill>
                  <a:srgbClr val="000000"/>
                </a:solidFill>
              </a:rPr>
              <a:t>during your period to absorb your period to stop it getting on to your clothes/underwear.</a:t>
            </a:r>
            <a:br>
              <a:rPr lang="en-US" dirty="0">
                <a:solidFill>
                  <a:srgbClr val="000000"/>
                </a:solidFill>
              </a:rPr>
            </a:br>
            <a:endParaRPr lang="en-US" dirty="0">
              <a:solidFill>
                <a:srgbClr val="000000"/>
              </a:solidFill>
            </a:endParaRPr>
          </a:p>
          <a:p>
            <a:pPr marL="571500" indent="-571500" algn="ctr" eaLnBrk="1" fontAlgn="auto" hangingPunct="1">
              <a:spcAft>
                <a:spcPts val="0"/>
              </a:spcAft>
              <a:buClr>
                <a:schemeClr val="accent3"/>
              </a:buClr>
              <a:buFont typeface="Wingdings" pitchFamily="2" charset="2"/>
              <a:buNone/>
              <a:defRPr/>
            </a:pPr>
            <a:br>
              <a:rPr lang="en-US" dirty="0">
                <a:solidFill>
                  <a:srgbClr val="000000"/>
                </a:solidFill>
              </a:rPr>
            </a:br>
            <a:endParaRPr lang="en-US" dirty="0">
              <a:solidFill>
                <a:srgbClr val="000000"/>
              </a:solidFill>
            </a:endParaRPr>
          </a:p>
          <a:p>
            <a:pPr marL="571500" indent="-571500" algn="ctr" eaLnBrk="1" fontAlgn="auto" hangingPunct="1">
              <a:spcAft>
                <a:spcPts val="0"/>
              </a:spcAft>
              <a:buClr>
                <a:schemeClr val="accent3"/>
              </a:buClr>
              <a:buFont typeface="Wingdings" pitchFamily="2" charset="2"/>
              <a:buNone/>
              <a:defRPr/>
            </a:pPr>
            <a:r>
              <a:rPr lang="en-US" dirty="0">
                <a:solidFill>
                  <a:srgbClr val="000000"/>
                </a:solidFill>
              </a:rPr>
              <a:t>The choice is a personal choice and different for</a:t>
            </a:r>
          </a:p>
          <a:p>
            <a:pPr marL="571500" indent="-571500" algn="ctr" eaLnBrk="1" fontAlgn="auto" hangingPunct="1">
              <a:spcAft>
                <a:spcPts val="0"/>
              </a:spcAft>
              <a:buClr>
                <a:schemeClr val="accent3"/>
              </a:buClr>
              <a:buFont typeface="Wingdings" pitchFamily="2" charset="2"/>
              <a:buNone/>
              <a:defRPr/>
            </a:pPr>
            <a:r>
              <a:rPr lang="en-US" dirty="0">
                <a:solidFill>
                  <a:srgbClr val="000000"/>
                </a:solidFill>
              </a:rPr>
              <a:t>each girl.</a:t>
            </a:r>
          </a:p>
          <a:p>
            <a:pPr marL="571500" indent="-571500" algn="ctr" eaLnBrk="1" fontAlgn="auto" hangingPunct="1">
              <a:spcAft>
                <a:spcPts val="0"/>
              </a:spcAft>
              <a:buClr>
                <a:schemeClr val="accent3"/>
              </a:buClr>
              <a:buFont typeface="Wingdings" pitchFamily="2" charset="2"/>
              <a:buNone/>
              <a:defRPr/>
            </a:pPr>
            <a:endParaRPr lang="en-US" dirty="0">
              <a:solidFill>
                <a:srgbClr val="000000"/>
              </a:solidFill>
            </a:endParaRPr>
          </a:p>
          <a:p>
            <a:pPr marL="571500" indent="-571500" eaLnBrk="1" fontAlgn="auto" hangingPunct="1">
              <a:spcAft>
                <a:spcPts val="0"/>
              </a:spcAft>
              <a:buClr>
                <a:schemeClr val="accent3"/>
              </a:buClr>
              <a:buFont typeface="Wingdings" pitchFamily="2" charset="2"/>
              <a:buNone/>
              <a:defRPr/>
            </a:pPr>
            <a:r>
              <a:rPr lang="en-US" dirty="0">
                <a:solidFill>
                  <a:srgbClr val="000000"/>
                </a:solidFill>
              </a:rPr>
              <a:t>                             </a:t>
            </a:r>
          </a:p>
          <a:p>
            <a:pPr marL="571500" indent="-571500" eaLnBrk="1" fontAlgn="auto" hangingPunct="1">
              <a:spcAft>
                <a:spcPts val="0"/>
              </a:spcAft>
              <a:buClr>
                <a:schemeClr val="accent3"/>
              </a:buClr>
              <a:buFont typeface="Wingdings" pitchFamily="2" charset="2"/>
              <a:buNone/>
              <a:defRPr/>
            </a:pPr>
            <a:r>
              <a:rPr lang="en-US" dirty="0">
                <a:solidFill>
                  <a:srgbClr val="000000"/>
                </a:solidFill>
              </a:rPr>
              <a:t>                              . Sanitary Towels</a:t>
            </a:r>
          </a:p>
          <a:p>
            <a:pPr marL="571500" indent="-571500" eaLnBrk="1" fontAlgn="auto" hangingPunct="1">
              <a:spcAft>
                <a:spcPts val="0"/>
              </a:spcAft>
              <a:buClr>
                <a:schemeClr val="accent3"/>
              </a:buClr>
              <a:buFont typeface="Wingdings" pitchFamily="2" charset="2"/>
              <a:buNone/>
              <a:defRPr/>
            </a:pPr>
            <a:r>
              <a:rPr lang="en-US" dirty="0">
                <a:solidFill>
                  <a:srgbClr val="000000"/>
                </a:solidFill>
              </a:rPr>
              <a:t>                              . Tampons</a:t>
            </a:r>
          </a:p>
        </p:txBody>
      </p:sp>
      <p:sp>
        <p:nvSpPr>
          <p:cNvPr id="27651" name="Rectangle 7"/>
          <p:cNvSpPr>
            <a:spLocks noGrp="1" noChangeArrowheads="1"/>
          </p:cNvSpPr>
          <p:nvPr>
            <p:ph type="title" idx="4294967295"/>
          </p:nvPr>
        </p:nvSpPr>
        <p:spPr>
          <a:xfrm>
            <a:off x="971550" y="549275"/>
            <a:ext cx="6781800" cy="1143000"/>
          </a:xfrm>
        </p:spPr>
        <p:txBody>
          <a:bodyPr/>
          <a:lstStyle/>
          <a:p>
            <a:pPr algn="ctr" eaLnBrk="1" hangingPunct="1"/>
            <a:r>
              <a:rPr lang="en-US" u="sng">
                <a:latin typeface="Comic Sans MS" pitchFamily="66" charset="0"/>
              </a:rPr>
              <a:t>Feminine Protection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900113" y="836613"/>
            <a:ext cx="7191375" cy="838200"/>
          </a:xfrm>
        </p:spPr>
        <p:txBody>
          <a:bodyPr/>
          <a:lstStyle/>
          <a:p>
            <a:pPr algn="ctr" eaLnBrk="1" hangingPunct="1"/>
            <a:r>
              <a:rPr lang="en-GB" sz="3800" b="1" u="sng">
                <a:latin typeface="Comic Sans MS" pitchFamily="66" charset="0"/>
              </a:rPr>
              <a:t>What is puberty?</a:t>
            </a:r>
          </a:p>
        </p:txBody>
      </p:sp>
      <p:sp>
        <p:nvSpPr>
          <p:cNvPr id="6147" name="Rectangle 3"/>
          <p:cNvSpPr>
            <a:spLocks noGrp="1" noChangeArrowheads="1"/>
          </p:cNvSpPr>
          <p:nvPr>
            <p:ph sz="quarter" idx="4294967295"/>
          </p:nvPr>
        </p:nvSpPr>
        <p:spPr>
          <a:xfrm>
            <a:off x="468313" y="1628775"/>
            <a:ext cx="8086725" cy="5059363"/>
          </a:xfrm>
        </p:spPr>
        <p:txBody>
          <a:bodyPr/>
          <a:lstStyle/>
          <a:p>
            <a:pPr algn="ctr" eaLnBrk="1" hangingPunct="1">
              <a:buFont typeface="Wingdings" pitchFamily="2" charset="2"/>
              <a:buNone/>
            </a:pPr>
            <a:endParaRPr lang="en-GB" b="1"/>
          </a:p>
          <a:p>
            <a:pPr algn="ctr" eaLnBrk="1" hangingPunct="1">
              <a:buFont typeface="Wingdings" pitchFamily="2" charset="2"/>
              <a:buNone/>
            </a:pPr>
            <a:r>
              <a:rPr lang="en-GB" sz="3800">
                <a:solidFill>
                  <a:srgbClr val="000000"/>
                </a:solidFill>
              </a:rPr>
              <a:t>Puberty is the time when your body changes from being a child to a young adult.</a:t>
            </a:r>
            <a:br>
              <a:rPr lang="en-GB" sz="3800">
                <a:solidFill>
                  <a:srgbClr val="000000"/>
                </a:solidFill>
              </a:rPr>
            </a:br>
            <a:endParaRPr lang="en-GB" sz="3800">
              <a:solidFill>
                <a:srgbClr val="000000"/>
              </a:solidFill>
            </a:endParaRPr>
          </a:p>
          <a:p>
            <a:pPr algn="ctr" eaLnBrk="1" hangingPunct="1">
              <a:buFont typeface="Wingdings" pitchFamily="2" charset="2"/>
              <a:buNone/>
            </a:pPr>
            <a:r>
              <a:rPr lang="en-GB" sz="3800">
                <a:solidFill>
                  <a:srgbClr val="000000"/>
                </a:solidFill>
              </a:rPr>
              <a:t>Your body is preparing itself to be able to reproduce (have a baby).</a:t>
            </a:r>
          </a:p>
          <a:p>
            <a:pPr algn="ctr" eaLnBrk="1" hangingPunct="1">
              <a:buFont typeface="Wingdings" pitchFamily="2" charset="2"/>
              <a:buNone/>
            </a:pPr>
            <a:endParaRPr lang="en-GB" sz="3800" b="1"/>
          </a:p>
          <a:p>
            <a:pPr algn="ctr" eaLnBrk="1" hangingPunct="1">
              <a:buFont typeface="Wingdings" pitchFamily="2" charset="2"/>
              <a:buNone/>
            </a:pPr>
            <a:endParaRPr lang="en-GB" sz="38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503238" y="1844675"/>
            <a:ext cx="8640762" cy="4262438"/>
          </a:xfrm>
        </p:spPr>
        <p:txBody>
          <a:bodyPr/>
          <a:lstStyle/>
          <a:p>
            <a:pPr eaLnBrk="1" hangingPunct="1">
              <a:lnSpc>
                <a:spcPct val="90000"/>
              </a:lnSpc>
              <a:buFont typeface="Wingdings" pitchFamily="2" charset="2"/>
              <a:buNone/>
            </a:pPr>
            <a:endParaRPr lang="en-US" sz="3200" b="1"/>
          </a:p>
          <a:p>
            <a:pPr eaLnBrk="1" hangingPunct="1">
              <a:lnSpc>
                <a:spcPct val="90000"/>
              </a:lnSpc>
            </a:pPr>
            <a:r>
              <a:rPr lang="en-US" sz="2600">
                <a:solidFill>
                  <a:srgbClr val="000000"/>
                </a:solidFill>
              </a:rPr>
              <a:t>Worn outside your body, in your underwear.</a:t>
            </a:r>
            <a:br>
              <a:rPr lang="en-US" sz="2600">
                <a:solidFill>
                  <a:srgbClr val="000000"/>
                </a:solidFill>
              </a:rPr>
            </a:br>
            <a:endParaRPr lang="en-US" sz="2600">
              <a:solidFill>
                <a:srgbClr val="000000"/>
              </a:solidFill>
            </a:endParaRPr>
          </a:p>
          <a:p>
            <a:pPr eaLnBrk="1" hangingPunct="1">
              <a:lnSpc>
                <a:spcPct val="90000"/>
              </a:lnSpc>
            </a:pPr>
            <a:r>
              <a:rPr lang="en-US" sz="2600">
                <a:solidFill>
                  <a:srgbClr val="000000"/>
                </a:solidFill>
              </a:rPr>
              <a:t>Many different absorbencies.</a:t>
            </a:r>
            <a:br>
              <a:rPr lang="en-US" sz="2600">
                <a:solidFill>
                  <a:srgbClr val="000000"/>
                </a:solidFill>
              </a:rPr>
            </a:br>
            <a:endParaRPr lang="en-US" sz="2600">
              <a:solidFill>
                <a:srgbClr val="000000"/>
              </a:solidFill>
            </a:endParaRPr>
          </a:p>
          <a:p>
            <a:pPr eaLnBrk="1" hangingPunct="1">
              <a:lnSpc>
                <a:spcPct val="90000"/>
              </a:lnSpc>
            </a:pPr>
            <a:r>
              <a:rPr lang="en-US" sz="2600">
                <a:solidFill>
                  <a:srgbClr val="000000"/>
                </a:solidFill>
              </a:rPr>
              <a:t>Wings provide extra protection.</a:t>
            </a:r>
            <a:br>
              <a:rPr lang="en-US" sz="2600">
                <a:solidFill>
                  <a:srgbClr val="000000"/>
                </a:solidFill>
              </a:rPr>
            </a:br>
            <a:endParaRPr lang="en-US" sz="2600">
              <a:solidFill>
                <a:srgbClr val="000000"/>
              </a:solidFill>
            </a:endParaRPr>
          </a:p>
          <a:p>
            <a:pPr eaLnBrk="1" hangingPunct="1">
              <a:lnSpc>
                <a:spcPct val="90000"/>
              </a:lnSpc>
            </a:pPr>
            <a:r>
              <a:rPr lang="en-US" sz="2600">
                <a:solidFill>
                  <a:srgbClr val="000000"/>
                </a:solidFill>
              </a:rPr>
              <a:t>Change frequently to keep fresh and dry (generally every 4-6 hours, more often when your period is heavy).</a:t>
            </a:r>
            <a:br>
              <a:rPr lang="en-US" sz="2600">
                <a:solidFill>
                  <a:srgbClr val="000000"/>
                </a:solidFill>
              </a:rPr>
            </a:br>
            <a:endParaRPr lang="en-US" sz="2600">
              <a:solidFill>
                <a:srgbClr val="000000"/>
              </a:solidFill>
            </a:endParaRPr>
          </a:p>
          <a:p>
            <a:pPr eaLnBrk="1" hangingPunct="1">
              <a:lnSpc>
                <a:spcPct val="90000"/>
              </a:lnSpc>
            </a:pPr>
            <a:r>
              <a:rPr lang="en-US" sz="2600">
                <a:solidFill>
                  <a:srgbClr val="000000"/>
                </a:solidFill>
              </a:rPr>
              <a:t>They will start to leak if you don’t change them!</a:t>
            </a:r>
          </a:p>
        </p:txBody>
      </p:sp>
      <p:sp>
        <p:nvSpPr>
          <p:cNvPr id="29699" name="Rectangle 5"/>
          <p:cNvSpPr>
            <a:spLocks noGrp="1" noChangeArrowheads="1"/>
          </p:cNvSpPr>
          <p:nvPr>
            <p:ph type="title" idx="4294967295"/>
          </p:nvPr>
        </p:nvSpPr>
        <p:spPr>
          <a:xfrm>
            <a:off x="1905000" y="685800"/>
            <a:ext cx="6781800" cy="1143000"/>
          </a:xfrm>
        </p:spPr>
        <p:txBody>
          <a:bodyPr/>
          <a:lstStyle/>
          <a:p>
            <a:pPr algn="ctr" eaLnBrk="1" hangingPunct="1"/>
            <a:r>
              <a:rPr lang="en-US" u="sng">
                <a:latin typeface="Comic Sans MS" pitchFamily="66" charset="0"/>
              </a:rPr>
              <a:t>Sanitary Towel</a:t>
            </a:r>
            <a:endParaRPr lang="en-US" sz="2800" u="sng">
              <a:latin typeface="Comic Sans MS" pitchFamily="66" charset="0"/>
            </a:endParaRPr>
          </a:p>
        </p:txBody>
      </p:sp>
      <p:pic>
        <p:nvPicPr>
          <p:cNvPr id="29700" name="Picture 2" descr="Sanitary Towel"/>
          <p:cNvPicPr>
            <a:picLocks noChangeAspect="1" noChangeArrowheads="1"/>
          </p:cNvPicPr>
          <p:nvPr/>
        </p:nvPicPr>
        <p:blipFill>
          <a:blip r:embed="rId3"/>
          <a:srcRect/>
          <a:stretch>
            <a:fillRect/>
          </a:stretch>
        </p:blipFill>
        <p:spPr bwMode="auto">
          <a:xfrm>
            <a:off x="250825" y="620713"/>
            <a:ext cx="2505075" cy="15128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idx="4294967295"/>
          </p:nvPr>
        </p:nvSpPr>
        <p:spPr>
          <a:xfrm>
            <a:off x="1042988" y="620713"/>
            <a:ext cx="6781800" cy="1143000"/>
          </a:xfrm>
        </p:spPr>
        <p:txBody>
          <a:bodyPr/>
          <a:lstStyle/>
          <a:p>
            <a:pPr algn="ctr" eaLnBrk="1" hangingPunct="1"/>
            <a:r>
              <a:rPr lang="en-US" u="sng">
                <a:latin typeface="Comic Sans MS" pitchFamily="66" charset="0"/>
              </a:rPr>
              <a:t>How to use a sanitary towel</a:t>
            </a:r>
            <a:endParaRPr lang="en-US" sz="2800" u="sng">
              <a:latin typeface="Comic Sans MS" pitchFamily="66" charset="0"/>
            </a:endParaRPr>
          </a:p>
        </p:txBody>
      </p:sp>
      <p:pic>
        <p:nvPicPr>
          <p:cNvPr id="30723" name="Picture 5" descr="HowToUseAPad"/>
          <p:cNvPicPr>
            <a:picLocks noChangeAspect="1" noChangeArrowheads="1"/>
          </p:cNvPicPr>
          <p:nvPr/>
        </p:nvPicPr>
        <p:blipFill>
          <a:blip r:embed="rId3"/>
          <a:srcRect/>
          <a:stretch>
            <a:fillRect/>
          </a:stretch>
        </p:blipFill>
        <p:spPr bwMode="auto">
          <a:xfrm>
            <a:off x="6011863" y="1844675"/>
            <a:ext cx="1790700" cy="4343400"/>
          </a:xfrm>
          <a:prstGeom prst="rect">
            <a:avLst/>
          </a:prstGeom>
          <a:noFill/>
          <a:ln w="9525">
            <a:noFill/>
            <a:miter lim="800000"/>
            <a:headEnd/>
            <a:tailEnd/>
          </a:ln>
        </p:spPr>
      </p:pic>
      <p:sp>
        <p:nvSpPr>
          <p:cNvPr id="30724" name="Text Box 6"/>
          <p:cNvSpPr txBox="1">
            <a:spLocks noChangeArrowheads="1"/>
          </p:cNvSpPr>
          <p:nvPr/>
        </p:nvSpPr>
        <p:spPr bwMode="auto">
          <a:xfrm>
            <a:off x="1547813" y="2420938"/>
            <a:ext cx="4648200" cy="457200"/>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Georgia" pitchFamily="18" charset="0"/>
              </a:rPr>
              <a:t>1. Pull off paper strip or wrapper.</a:t>
            </a:r>
          </a:p>
        </p:txBody>
      </p:sp>
      <p:sp>
        <p:nvSpPr>
          <p:cNvPr id="30725" name="Text Box 7"/>
          <p:cNvSpPr txBox="1">
            <a:spLocks noChangeArrowheads="1"/>
          </p:cNvSpPr>
          <p:nvPr/>
        </p:nvSpPr>
        <p:spPr bwMode="auto">
          <a:xfrm>
            <a:off x="1476375" y="3573463"/>
            <a:ext cx="4572000" cy="830262"/>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Georgia" pitchFamily="18" charset="0"/>
              </a:rPr>
              <a:t>2. Attach sticky part securely to center of underwear.</a:t>
            </a:r>
          </a:p>
        </p:txBody>
      </p:sp>
      <p:sp>
        <p:nvSpPr>
          <p:cNvPr id="30726" name="Text Box 8"/>
          <p:cNvSpPr txBox="1">
            <a:spLocks noChangeArrowheads="1"/>
          </p:cNvSpPr>
          <p:nvPr/>
        </p:nvSpPr>
        <p:spPr bwMode="auto">
          <a:xfrm>
            <a:off x="1547813" y="4797425"/>
            <a:ext cx="5029200" cy="1200150"/>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Georgia" pitchFamily="18" charset="0"/>
              </a:rPr>
              <a:t>3. For wings, peel off paper strips and wrap around sides of underwear.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685800" y="1981200"/>
            <a:ext cx="7991475" cy="4319588"/>
          </a:xfrm>
        </p:spPr>
        <p:txBody>
          <a:bodyPr/>
          <a:lstStyle/>
          <a:p>
            <a:pPr eaLnBrk="1" hangingPunct="1">
              <a:buFont typeface="Wingdings" pitchFamily="2" charset="2"/>
              <a:buNone/>
            </a:pPr>
            <a:endParaRPr lang="en-US" sz="3200" b="1"/>
          </a:p>
          <a:p>
            <a:pPr eaLnBrk="1" hangingPunct="1"/>
            <a:r>
              <a:rPr lang="en-US" sz="2600">
                <a:solidFill>
                  <a:srgbClr val="000000"/>
                </a:solidFill>
              </a:rPr>
              <a:t>Worn inside your body in your vagina to absorb menstrual flow.</a:t>
            </a:r>
            <a:br>
              <a:rPr lang="en-US" sz="2600">
                <a:solidFill>
                  <a:srgbClr val="000000"/>
                </a:solidFill>
              </a:rPr>
            </a:br>
            <a:endParaRPr lang="en-US" sz="2600">
              <a:solidFill>
                <a:srgbClr val="000000"/>
              </a:solidFill>
            </a:endParaRPr>
          </a:p>
          <a:p>
            <a:pPr eaLnBrk="1" hangingPunct="1"/>
            <a:r>
              <a:rPr lang="en-US" sz="2600">
                <a:solidFill>
                  <a:srgbClr val="000000"/>
                </a:solidFill>
              </a:rPr>
              <a:t>Different range of absorbencies.</a:t>
            </a:r>
            <a:br>
              <a:rPr lang="en-US" sz="2600">
                <a:solidFill>
                  <a:srgbClr val="000000"/>
                </a:solidFill>
              </a:rPr>
            </a:br>
            <a:endParaRPr lang="en-US" sz="2600">
              <a:solidFill>
                <a:srgbClr val="000000"/>
              </a:solidFill>
            </a:endParaRPr>
          </a:p>
          <a:p>
            <a:pPr eaLnBrk="1" hangingPunct="1"/>
            <a:r>
              <a:rPr lang="en-US" sz="2600">
                <a:solidFill>
                  <a:srgbClr val="000000"/>
                </a:solidFill>
              </a:rPr>
              <a:t>Good for swimming and gymnastics.</a:t>
            </a:r>
            <a:br>
              <a:rPr lang="en-US" sz="2600">
                <a:solidFill>
                  <a:srgbClr val="000000"/>
                </a:solidFill>
              </a:rPr>
            </a:br>
            <a:endParaRPr lang="en-US" sz="2600">
              <a:solidFill>
                <a:srgbClr val="000000"/>
              </a:solidFill>
            </a:endParaRPr>
          </a:p>
          <a:p>
            <a:pPr eaLnBrk="1" hangingPunct="1"/>
            <a:r>
              <a:rPr lang="en-US" sz="2600">
                <a:solidFill>
                  <a:srgbClr val="000000"/>
                </a:solidFill>
              </a:rPr>
              <a:t>Should be changed regularly (every 4-8 hours, more often when your period is heavy).</a:t>
            </a:r>
          </a:p>
        </p:txBody>
      </p:sp>
      <p:sp>
        <p:nvSpPr>
          <p:cNvPr id="31747" name="Rectangle 7"/>
          <p:cNvSpPr>
            <a:spLocks noGrp="1" noChangeArrowheads="1"/>
          </p:cNvSpPr>
          <p:nvPr>
            <p:ph type="title" idx="4294967295"/>
          </p:nvPr>
        </p:nvSpPr>
        <p:spPr>
          <a:xfrm>
            <a:off x="1908175" y="981075"/>
            <a:ext cx="6781800" cy="1143000"/>
          </a:xfrm>
        </p:spPr>
        <p:txBody>
          <a:bodyPr/>
          <a:lstStyle/>
          <a:p>
            <a:pPr algn="ctr" eaLnBrk="1" hangingPunct="1"/>
            <a:r>
              <a:rPr lang="en-US" u="sng">
                <a:latin typeface="Comic Sans MS" pitchFamily="66" charset="0"/>
              </a:rPr>
              <a:t>Tampons</a:t>
            </a:r>
            <a:endParaRPr lang="en-US" sz="2800" u="sng">
              <a:latin typeface="Comic Sans MS" pitchFamily="66" charset="0"/>
            </a:endParaRPr>
          </a:p>
        </p:txBody>
      </p:sp>
      <p:pic>
        <p:nvPicPr>
          <p:cNvPr id="31748" name="Picture 4" descr="Tampon with applicator"/>
          <p:cNvPicPr>
            <a:picLocks noChangeAspect="1" noChangeArrowheads="1"/>
          </p:cNvPicPr>
          <p:nvPr/>
        </p:nvPicPr>
        <p:blipFill>
          <a:blip r:embed="rId3"/>
          <a:srcRect/>
          <a:stretch>
            <a:fillRect/>
          </a:stretch>
        </p:blipFill>
        <p:spPr bwMode="auto">
          <a:xfrm>
            <a:off x="457200" y="762000"/>
            <a:ext cx="2266950" cy="15097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288" y="404813"/>
            <a:ext cx="7543800" cy="1295400"/>
          </a:xfrm>
          <a:prstGeom prst="rect">
            <a:avLst/>
          </a:prstGeom>
        </p:spPr>
        <p:txBody>
          <a:bodyPr anchor="ctr">
            <a:normAutofit/>
          </a:bodyPr>
          <a:lstStyle/>
          <a:p>
            <a:pPr algn="ctr" fontAlgn="auto">
              <a:spcAft>
                <a:spcPts val="0"/>
              </a:spcAft>
              <a:defRPr/>
            </a:pPr>
            <a:r>
              <a:rPr lang="en-GB" sz="4000" u="sng" dirty="0">
                <a:solidFill>
                  <a:schemeClr val="tx2"/>
                </a:solidFill>
                <a:latin typeface="Comic Sans MS" pitchFamily="66" charset="0"/>
                <a:ea typeface="+mj-ea"/>
                <a:cs typeface="+mj-cs"/>
              </a:rPr>
              <a:t>Planning</a:t>
            </a:r>
            <a:endParaRPr lang="en-US" sz="4000" u="sng" dirty="0">
              <a:solidFill>
                <a:schemeClr val="tx2"/>
              </a:solidFill>
              <a:latin typeface="Comic Sans MS" pitchFamily="66" charset="0"/>
              <a:ea typeface="+mj-ea"/>
              <a:cs typeface="+mj-cs"/>
            </a:endParaRPr>
          </a:p>
        </p:txBody>
      </p:sp>
      <p:sp>
        <p:nvSpPr>
          <p:cNvPr id="3" name="Rectangle 3"/>
          <p:cNvSpPr txBox="1">
            <a:spLocks noChangeArrowheads="1"/>
          </p:cNvSpPr>
          <p:nvPr/>
        </p:nvSpPr>
        <p:spPr>
          <a:xfrm>
            <a:off x="395288" y="1628775"/>
            <a:ext cx="8229600" cy="5400675"/>
          </a:xfrm>
          <a:prstGeom prst="rect">
            <a:avLst/>
          </a:prstGeom>
        </p:spPr>
        <p:txBody>
          <a:bodyPr>
            <a:normAutofit/>
          </a:bodyPr>
          <a:lstStyle/>
          <a:p>
            <a:pPr marL="365760" indent="-256032" fontAlgn="auto">
              <a:lnSpc>
                <a:spcPct val="90000"/>
              </a:lnSpc>
              <a:spcBef>
                <a:spcPts val="300"/>
              </a:spcBef>
              <a:spcAft>
                <a:spcPts val="0"/>
              </a:spcAft>
              <a:buClr>
                <a:schemeClr val="accent3"/>
              </a:buClr>
              <a:buFont typeface="Georgia"/>
              <a:buChar char="•"/>
              <a:defRPr/>
            </a:pPr>
            <a:r>
              <a:rPr lang="en-GB" sz="2600" dirty="0">
                <a:solidFill>
                  <a:srgbClr val="000000"/>
                </a:solidFill>
                <a:latin typeface="+mn-lt"/>
                <a:cs typeface="+mn-cs"/>
              </a:rPr>
              <a:t>Mark on a calendar the date of your</a:t>
            </a:r>
            <a:br>
              <a:rPr lang="en-GB" sz="2600" dirty="0">
                <a:solidFill>
                  <a:srgbClr val="000000"/>
                </a:solidFill>
                <a:latin typeface="+mn-lt"/>
                <a:cs typeface="+mn-cs"/>
              </a:rPr>
            </a:br>
            <a:r>
              <a:rPr lang="en-GB" sz="2600" dirty="0">
                <a:solidFill>
                  <a:srgbClr val="000000"/>
                </a:solidFill>
                <a:latin typeface="+mn-lt"/>
                <a:cs typeface="+mn-cs"/>
              </a:rPr>
              <a:t>first period.</a:t>
            </a:r>
            <a:br>
              <a:rPr lang="en-GB" sz="2600" dirty="0">
                <a:solidFill>
                  <a:srgbClr val="000000"/>
                </a:solidFill>
                <a:latin typeface="+mn-lt"/>
                <a:cs typeface="+mn-cs"/>
              </a:rPr>
            </a:br>
            <a:endParaRPr lang="en-GB" sz="2600" dirty="0">
              <a:solidFill>
                <a:srgbClr val="000000"/>
              </a:solidFill>
              <a:latin typeface="+mn-lt"/>
              <a:cs typeface="+mn-cs"/>
            </a:endParaRPr>
          </a:p>
          <a:p>
            <a:pPr marL="365760" indent="-256032" fontAlgn="auto">
              <a:lnSpc>
                <a:spcPct val="90000"/>
              </a:lnSpc>
              <a:spcBef>
                <a:spcPts val="300"/>
              </a:spcBef>
              <a:spcAft>
                <a:spcPts val="0"/>
              </a:spcAft>
              <a:buClr>
                <a:schemeClr val="accent3"/>
              </a:buClr>
              <a:buFont typeface="Georgia"/>
              <a:buChar char="•"/>
              <a:defRPr/>
            </a:pPr>
            <a:r>
              <a:rPr lang="en-GB" sz="2600" dirty="0">
                <a:solidFill>
                  <a:srgbClr val="000000"/>
                </a:solidFill>
                <a:latin typeface="+mn-lt"/>
                <a:cs typeface="+mn-cs"/>
              </a:rPr>
              <a:t>Count 28 days from the day of your </a:t>
            </a:r>
            <a:br>
              <a:rPr lang="en-GB" sz="2600" dirty="0">
                <a:solidFill>
                  <a:srgbClr val="000000"/>
                </a:solidFill>
                <a:latin typeface="+mn-lt"/>
                <a:cs typeface="+mn-cs"/>
              </a:rPr>
            </a:br>
            <a:r>
              <a:rPr lang="en-GB" sz="2600" dirty="0">
                <a:solidFill>
                  <a:srgbClr val="000000"/>
                </a:solidFill>
                <a:latin typeface="+mn-lt"/>
                <a:cs typeface="+mn-cs"/>
              </a:rPr>
              <a:t>FIRST blood show, this will give you a rough idea of when your next period will be.</a:t>
            </a:r>
            <a:br>
              <a:rPr lang="en-GB" sz="2600" dirty="0">
                <a:solidFill>
                  <a:srgbClr val="000000"/>
                </a:solidFill>
                <a:latin typeface="+mn-lt"/>
                <a:cs typeface="+mn-cs"/>
              </a:rPr>
            </a:br>
            <a:endParaRPr lang="en-GB" sz="2600" dirty="0">
              <a:solidFill>
                <a:srgbClr val="000000"/>
              </a:solidFill>
              <a:latin typeface="+mn-lt"/>
              <a:cs typeface="+mn-cs"/>
            </a:endParaRPr>
          </a:p>
          <a:p>
            <a:pPr marL="365760" indent="-256032" fontAlgn="auto">
              <a:lnSpc>
                <a:spcPct val="90000"/>
              </a:lnSpc>
              <a:spcBef>
                <a:spcPts val="300"/>
              </a:spcBef>
              <a:spcAft>
                <a:spcPts val="0"/>
              </a:spcAft>
              <a:buClr>
                <a:schemeClr val="accent3"/>
              </a:buClr>
              <a:buFont typeface="Georgia"/>
              <a:buChar char="•"/>
              <a:defRPr/>
            </a:pPr>
            <a:r>
              <a:rPr lang="en-GB" sz="2600" dirty="0">
                <a:solidFill>
                  <a:srgbClr val="000000"/>
                </a:solidFill>
                <a:latin typeface="+mn-lt"/>
                <a:cs typeface="+mn-cs"/>
              </a:rPr>
              <a:t>Always carry some spare knickers and sanitary towels in your bag. </a:t>
            </a:r>
            <a:br>
              <a:rPr lang="en-GB" sz="2600" dirty="0">
                <a:latin typeface="+mn-lt"/>
                <a:cs typeface="+mn-cs"/>
              </a:rPr>
            </a:br>
            <a:endParaRPr lang="en-GB" sz="2600" dirty="0">
              <a:latin typeface="+mn-lt"/>
              <a:cs typeface="+mn-cs"/>
            </a:endParaRPr>
          </a:p>
          <a:p>
            <a:pPr marL="365760" indent="-256032" algn="ctr" fontAlgn="auto">
              <a:lnSpc>
                <a:spcPct val="90000"/>
              </a:lnSpc>
              <a:spcBef>
                <a:spcPts val="300"/>
              </a:spcBef>
              <a:spcAft>
                <a:spcPts val="0"/>
              </a:spcAft>
              <a:buClr>
                <a:schemeClr val="accent3"/>
              </a:buClr>
              <a:buFont typeface="Wingdings" pitchFamily="2" charset="2"/>
              <a:buNone/>
              <a:defRPr/>
            </a:pPr>
            <a:r>
              <a:rPr lang="en-GB" sz="2600" dirty="0">
                <a:latin typeface="+mn-lt"/>
                <a:cs typeface="+mn-cs"/>
              </a:rPr>
              <a:t> </a:t>
            </a:r>
            <a:r>
              <a:rPr lang="en-GB" sz="2600" i="1" dirty="0">
                <a:solidFill>
                  <a:srgbClr val="FF0000"/>
                </a:solidFill>
                <a:latin typeface="+mn-lt"/>
                <a:cs typeface="+mn-cs"/>
              </a:rPr>
              <a:t>REMEMBER </a:t>
            </a:r>
            <a:r>
              <a:rPr lang="en-GB" sz="2600" dirty="0">
                <a:solidFill>
                  <a:srgbClr val="000000"/>
                </a:solidFill>
                <a:latin typeface="+mn-lt"/>
                <a:cs typeface="+mn-cs"/>
              </a:rPr>
              <a:t>periods will not have a set pattern in the beginning, they will eventually settle into their own pattern.</a:t>
            </a:r>
            <a:br>
              <a:rPr lang="en-GB" sz="2600" dirty="0">
                <a:latin typeface="+mn-lt"/>
                <a:cs typeface="+mn-cs"/>
              </a:rPr>
            </a:br>
            <a:endParaRPr lang="en-US" sz="2600" dirty="0">
              <a:latin typeface="+mn-lt"/>
              <a:cs typeface="+mn-cs"/>
            </a:endParaRPr>
          </a:p>
        </p:txBody>
      </p:sp>
      <p:pic>
        <p:nvPicPr>
          <p:cNvPr id="32772" name="Picture 4"/>
          <p:cNvPicPr>
            <a:picLocks noChangeAspect="1" noChangeArrowheads="1"/>
          </p:cNvPicPr>
          <p:nvPr/>
        </p:nvPicPr>
        <p:blipFill>
          <a:blip r:embed="rId2"/>
          <a:srcRect/>
          <a:stretch>
            <a:fillRect/>
          </a:stretch>
        </p:blipFill>
        <p:spPr bwMode="auto">
          <a:xfrm>
            <a:off x="6156325" y="981075"/>
            <a:ext cx="2698750" cy="1798638"/>
          </a:xfrm>
          <a:prstGeom prst="rect">
            <a:avLst/>
          </a:prstGeom>
          <a:noFill/>
          <a:ln w="12700">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395288" y="981075"/>
            <a:ext cx="8229600" cy="1143000"/>
          </a:xfrm>
        </p:spPr>
        <p:txBody>
          <a:bodyPr/>
          <a:lstStyle/>
          <a:p>
            <a:pPr algn="ctr" eaLnBrk="1" hangingPunct="1"/>
            <a:r>
              <a:rPr lang="en-GB" u="sng"/>
              <a:t>Sweat</a:t>
            </a:r>
            <a:endParaRPr lang="en-GB"/>
          </a:p>
        </p:txBody>
      </p:sp>
      <p:sp>
        <p:nvSpPr>
          <p:cNvPr id="39939" name="Content Placeholder 2"/>
          <p:cNvSpPr>
            <a:spLocks noGrp="1"/>
          </p:cNvSpPr>
          <p:nvPr>
            <p:ph idx="4294967295"/>
          </p:nvPr>
        </p:nvSpPr>
        <p:spPr>
          <a:xfrm>
            <a:off x="468313" y="2349500"/>
            <a:ext cx="8229600" cy="4829175"/>
          </a:xfrm>
        </p:spPr>
        <p:txBody>
          <a:bodyPr/>
          <a:lstStyle/>
          <a:p>
            <a:pPr eaLnBrk="1" hangingPunct="1">
              <a:buFont typeface="Wingdings" pitchFamily="2" charset="2"/>
              <a:buNone/>
            </a:pPr>
            <a:endParaRPr lang="en-GB">
              <a:solidFill>
                <a:srgbClr val="000000"/>
              </a:solidFill>
              <a:latin typeface="Comic Sans MS" pitchFamily="66" charset="0"/>
            </a:endParaRPr>
          </a:p>
          <a:p>
            <a:pPr eaLnBrk="1" hangingPunct="1"/>
            <a:r>
              <a:rPr lang="en-GB">
                <a:solidFill>
                  <a:srgbClr val="000000"/>
                </a:solidFill>
              </a:rPr>
              <a:t>Sweat is your body’s </a:t>
            </a:r>
            <a:r>
              <a:rPr lang="en-GB" b="1">
                <a:solidFill>
                  <a:srgbClr val="000000"/>
                </a:solidFill>
              </a:rPr>
              <a:t>natural way</a:t>
            </a:r>
            <a:r>
              <a:rPr lang="en-GB">
                <a:solidFill>
                  <a:srgbClr val="000000"/>
                </a:solidFill>
              </a:rPr>
              <a:t> of helping you to </a:t>
            </a:r>
            <a:r>
              <a:rPr lang="en-GB" b="1">
                <a:solidFill>
                  <a:srgbClr val="000000"/>
                </a:solidFill>
              </a:rPr>
              <a:t>cool down</a:t>
            </a:r>
            <a:r>
              <a:rPr lang="en-GB">
                <a:solidFill>
                  <a:srgbClr val="000000"/>
                </a:solidFill>
              </a:rPr>
              <a:t>. </a:t>
            </a:r>
            <a:br>
              <a:rPr lang="en-GB">
                <a:solidFill>
                  <a:srgbClr val="000000"/>
                </a:solidFill>
              </a:rPr>
            </a:br>
            <a:endParaRPr lang="en-GB">
              <a:solidFill>
                <a:srgbClr val="000000"/>
              </a:solidFill>
            </a:endParaRPr>
          </a:p>
          <a:p>
            <a:pPr eaLnBrk="1" hangingPunct="1"/>
            <a:r>
              <a:rPr lang="en-GB">
                <a:solidFill>
                  <a:srgbClr val="000000"/>
                </a:solidFill>
              </a:rPr>
              <a:t>Sweat can also some times </a:t>
            </a:r>
            <a:r>
              <a:rPr lang="en-GB" b="1">
                <a:solidFill>
                  <a:srgbClr val="000000"/>
                </a:solidFill>
              </a:rPr>
              <a:t>become smelly</a:t>
            </a:r>
            <a:r>
              <a:rPr lang="en-GB">
                <a:solidFill>
                  <a:srgbClr val="000000"/>
                </a:solidFill>
              </a:rPr>
              <a:t> when the chemicals it contains </a:t>
            </a:r>
            <a:r>
              <a:rPr lang="en-GB" b="1">
                <a:solidFill>
                  <a:srgbClr val="000000"/>
                </a:solidFill>
              </a:rPr>
              <a:t>mixes with bacteria</a:t>
            </a:r>
            <a:r>
              <a:rPr lang="en-GB">
                <a:solidFill>
                  <a:srgbClr val="000000"/>
                </a:solidFill>
              </a:rPr>
              <a:t> that live naturally on your skin. </a:t>
            </a:r>
            <a:br>
              <a:rPr lang="en-GB">
                <a:solidFill>
                  <a:srgbClr val="0D0D0D"/>
                </a:solidFill>
              </a:rPr>
            </a:br>
            <a:endParaRPr lang="en-GB">
              <a:solidFill>
                <a:srgbClr val="0D0D0D"/>
              </a:solidFill>
            </a:endParaRPr>
          </a:p>
          <a:p>
            <a:pPr eaLnBrk="1" hangingPunct="1">
              <a:buFont typeface="Wingdings" pitchFamily="2" charset="2"/>
              <a:buNone/>
            </a:pPr>
            <a:endParaRPr lang="en-GB"/>
          </a:p>
        </p:txBody>
      </p:sp>
      <p:pic>
        <p:nvPicPr>
          <p:cNvPr id="39940" name="Picture 23"/>
          <p:cNvPicPr>
            <a:picLocks noChangeAspect="1" noChangeArrowheads="1"/>
          </p:cNvPicPr>
          <p:nvPr/>
        </p:nvPicPr>
        <p:blipFill>
          <a:blip r:embed="rId3"/>
          <a:srcRect/>
          <a:stretch>
            <a:fillRect/>
          </a:stretch>
        </p:blipFill>
        <p:spPr bwMode="auto">
          <a:xfrm>
            <a:off x="468313" y="620713"/>
            <a:ext cx="1571625" cy="2043112"/>
          </a:xfrm>
          <a:prstGeom prst="rect">
            <a:avLst/>
          </a:prstGeom>
          <a:noFill/>
          <a:ln w="9525">
            <a:noFill/>
            <a:miter lim="800000"/>
            <a:headEnd/>
            <a:tailEnd/>
          </a:ln>
        </p:spPr>
      </p:pic>
      <p:pic>
        <p:nvPicPr>
          <p:cNvPr id="39941" name="Picture 2" descr="C:\Users\Faye\AppData\Local\Microsoft\Windows\Temporary Internet Files\Content.IE5\3R2NNEKW\MCj04244840000[1].wmf"/>
          <p:cNvPicPr>
            <a:picLocks noChangeAspect="1" noChangeArrowheads="1"/>
          </p:cNvPicPr>
          <p:nvPr/>
        </p:nvPicPr>
        <p:blipFill>
          <a:blip r:embed="rId4"/>
          <a:srcRect/>
          <a:stretch>
            <a:fillRect/>
          </a:stretch>
        </p:blipFill>
        <p:spPr bwMode="auto">
          <a:xfrm>
            <a:off x="6732588" y="836613"/>
            <a:ext cx="1951037" cy="178593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755650" y="549275"/>
            <a:ext cx="7543800" cy="1295400"/>
          </a:xfrm>
        </p:spPr>
        <p:txBody>
          <a:bodyPr/>
          <a:lstStyle/>
          <a:p>
            <a:pPr algn="ctr" eaLnBrk="1" hangingPunct="1"/>
            <a:r>
              <a:rPr lang="en-GB" sz="3600" u="sng"/>
              <a:t>Personal Hygiene</a:t>
            </a:r>
            <a:br>
              <a:rPr lang="en-GB" sz="3600" u="sng"/>
            </a:br>
            <a:r>
              <a:rPr lang="en-GB" sz="3600" u="sng"/>
              <a:t>What do we do?</a:t>
            </a:r>
          </a:p>
        </p:txBody>
      </p:sp>
      <p:pic>
        <p:nvPicPr>
          <p:cNvPr id="4100" name="Picture 8" descr="C:\Users\Derek\AppData\Local\Microsoft\Windows\Temporary Internet Files\Content.IE5\E290H978\MCj04280610000[1].wmf"/>
          <p:cNvPicPr>
            <a:picLocks noChangeAspect="1" noChangeArrowheads="1"/>
          </p:cNvPicPr>
          <p:nvPr/>
        </p:nvPicPr>
        <p:blipFill>
          <a:blip r:embed="rId3"/>
          <a:srcRect/>
          <a:stretch>
            <a:fillRect/>
          </a:stretch>
        </p:blipFill>
        <p:spPr bwMode="auto">
          <a:xfrm>
            <a:off x="5572125" y="4572000"/>
            <a:ext cx="1597025" cy="1143000"/>
          </a:xfrm>
          <a:prstGeom prst="rect">
            <a:avLst/>
          </a:prstGeom>
          <a:noFill/>
          <a:ln w="9525">
            <a:noFill/>
            <a:miter lim="800000"/>
            <a:headEnd/>
            <a:tailEnd/>
          </a:ln>
        </p:spPr>
      </p:pic>
      <p:pic>
        <p:nvPicPr>
          <p:cNvPr id="4101" name="Picture 9" descr="C:\Users\Derek\AppData\Local\Microsoft\Windows\Temporary Internet Files\Content.IE5\49U4T293\MPj04073230000[1].jpg"/>
          <p:cNvPicPr>
            <a:picLocks noChangeAspect="1" noChangeArrowheads="1"/>
          </p:cNvPicPr>
          <p:nvPr/>
        </p:nvPicPr>
        <p:blipFill>
          <a:blip r:embed="rId4"/>
          <a:srcRect/>
          <a:stretch>
            <a:fillRect/>
          </a:stretch>
        </p:blipFill>
        <p:spPr bwMode="auto">
          <a:xfrm>
            <a:off x="179388" y="2781300"/>
            <a:ext cx="1728787" cy="2076450"/>
          </a:xfrm>
          <a:prstGeom prst="rect">
            <a:avLst/>
          </a:prstGeom>
          <a:noFill/>
          <a:ln w="9525">
            <a:noFill/>
            <a:miter lim="800000"/>
            <a:headEnd/>
            <a:tailEnd/>
          </a:ln>
        </p:spPr>
      </p:pic>
      <p:pic>
        <p:nvPicPr>
          <p:cNvPr id="4102" name="Picture 10" descr="C:\Users\Derek\AppData\Local\Microsoft\Windows\Temporary Internet Files\Content.IE5\E290H978\MCj04418050000[1].png"/>
          <p:cNvPicPr>
            <a:picLocks noChangeAspect="1" noChangeArrowheads="1"/>
          </p:cNvPicPr>
          <p:nvPr/>
        </p:nvPicPr>
        <p:blipFill>
          <a:blip r:embed="rId5"/>
          <a:srcRect/>
          <a:stretch>
            <a:fillRect/>
          </a:stretch>
        </p:blipFill>
        <p:spPr bwMode="auto">
          <a:xfrm>
            <a:off x="323850" y="620713"/>
            <a:ext cx="1838325" cy="2016125"/>
          </a:xfrm>
          <a:prstGeom prst="rect">
            <a:avLst/>
          </a:prstGeom>
          <a:noFill/>
          <a:ln w="9525">
            <a:noFill/>
            <a:miter lim="800000"/>
            <a:headEnd/>
            <a:tailEnd/>
          </a:ln>
        </p:spPr>
      </p:pic>
      <p:pic>
        <p:nvPicPr>
          <p:cNvPr id="4103" name="Picture 12"/>
          <p:cNvPicPr>
            <a:picLocks noChangeAspect="1" noChangeArrowheads="1"/>
          </p:cNvPicPr>
          <p:nvPr/>
        </p:nvPicPr>
        <p:blipFill>
          <a:blip r:embed="rId6"/>
          <a:srcRect/>
          <a:stretch>
            <a:fillRect/>
          </a:stretch>
        </p:blipFill>
        <p:spPr bwMode="auto">
          <a:xfrm>
            <a:off x="7000875" y="2643188"/>
            <a:ext cx="1947863" cy="1954212"/>
          </a:xfrm>
          <a:prstGeom prst="rect">
            <a:avLst/>
          </a:prstGeom>
          <a:noFill/>
          <a:ln w="9525">
            <a:noFill/>
            <a:miter lim="800000"/>
            <a:headEnd/>
            <a:tailEnd/>
          </a:ln>
        </p:spPr>
      </p:pic>
      <p:pic>
        <p:nvPicPr>
          <p:cNvPr id="4104" name="Picture 15" descr="C:\Users\Derek\AppData\Local\Microsoft\Windows\Temporary Internet Files\Content.IE5\49U4T293\MCj01407630000[1].wmf"/>
          <p:cNvPicPr>
            <a:picLocks noChangeAspect="1" noChangeArrowheads="1"/>
          </p:cNvPicPr>
          <p:nvPr/>
        </p:nvPicPr>
        <p:blipFill>
          <a:blip r:embed="rId7"/>
          <a:srcRect/>
          <a:stretch>
            <a:fillRect/>
          </a:stretch>
        </p:blipFill>
        <p:spPr bwMode="auto">
          <a:xfrm>
            <a:off x="357188" y="4948238"/>
            <a:ext cx="2705100" cy="1711325"/>
          </a:xfrm>
          <a:prstGeom prst="rect">
            <a:avLst/>
          </a:prstGeom>
          <a:noFill/>
          <a:ln w="9525">
            <a:noFill/>
            <a:miter lim="800000"/>
            <a:headEnd/>
            <a:tailEnd/>
          </a:ln>
        </p:spPr>
      </p:pic>
      <p:pic>
        <p:nvPicPr>
          <p:cNvPr id="4105" name="Picture 19" descr="C:\Users\Derek\AppData\Local\Microsoft\Windows\Temporary Internet Files\Content.IE5\74PBXS2U\MCj00896500000[1].wmf"/>
          <p:cNvPicPr>
            <a:picLocks noChangeAspect="1" noChangeArrowheads="1"/>
          </p:cNvPicPr>
          <p:nvPr/>
        </p:nvPicPr>
        <p:blipFill>
          <a:blip r:embed="rId8"/>
          <a:srcRect/>
          <a:stretch>
            <a:fillRect/>
          </a:stretch>
        </p:blipFill>
        <p:spPr bwMode="auto">
          <a:xfrm>
            <a:off x="2411413" y="1916113"/>
            <a:ext cx="2109787" cy="1928812"/>
          </a:xfrm>
          <a:prstGeom prst="rect">
            <a:avLst/>
          </a:prstGeom>
          <a:noFill/>
          <a:ln w="9525">
            <a:noFill/>
            <a:miter lim="800000"/>
            <a:headEnd/>
            <a:tailEnd/>
          </a:ln>
        </p:spPr>
      </p:pic>
      <p:pic>
        <p:nvPicPr>
          <p:cNvPr id="4107" name="Picture 23"/>
          <p:cNvPicPr>
            <a:picLocks noChangeAspect="1" noChangeArrowheads="1"/>
          </p:cNvPicPr>
          <p:nvPr/>
        </p:nvPicPr>
        <p:blipFill>
          <a:blip r:embed="rId9"/>
          <a:srcRect/>
          <a:stretch>
            <a:fillRect/>
          </a:stretch>
        </p:blipFill>
        <p:spPr bwMode="auto">
          <a:xfrm>
            <a:off x="3500438" y="4071938"/>
            <a:ext cx="2000250" cy="2600325"/>
          </a:xfrm>
          <a:prstGeom prst="rect">
            <a:avLst/>
          </a:prstGeom>
          <a:noFill/>
          <a:ln w="9525">
            <a:noFill/>
            <a:miter lim="800000"/>
            <a:headEnd/>
            <a:tailEnd/>
          </a:ln>
        </p:spPr>
      </p:pic>
      <p:pic>
        <p:nvPicPr>
          <p:cNvPr id="4108" name="Picture 24" descr="C:\Users\Derek\AppData\Local\Microsoft\Windows\Temporary Internet Files\Content.IE5\E290H978\MCj02327300000[1].wmf"/>
          <p:cNvPicPr>
            <a:picLocks noChangeAspect="1" noChangeArrowheads="1"/>
          </p:cNvPicPr>
          <p:nvPr/>
        </p:nvPicPr>
        <p:blipFill>
          <a:blip r:embed="rId10"/>
          <a:srcRect/>
          <a:stretch>
            <a:fillRect/>
          </a:stretch>
        </p:blipFill>
        <p:spPr bwMode="auto">
          <a:xfrm>
            <a:off x="7215188" y="4786313"/>
            <a:ext cx="1489075" cy="1855787"/>
          </a:xfrm>
          <a:prstGeom prst="rect">
            <a:avLst/>
          </a:prstGeom>
          <a:noFill/>
          <a:ln w="9525">
            <a:noFill/>
            <a:miter lim="800000"/>
            <a:headEnd/>
            <a:tailEnd/>
          </a:ln>
        </p:spPr>
      </p:pic>
      <p:pic>
        <p:nvPicPr>
          <p:cNvPr id="13" name="Picture 3" descr="C:\Users\Faye\AppData\Local\Microsoft\Windows\Temporary Internet Files\Content.IE5\J0BMXGGR\MCj04126420000[1].wmf"/>
          <p:cNvPicPr>
            <a:picLocks noChangeAspect="1" noChangeArrowheads="1"/>
          </p:cNvPicPr>
          <p:nvPr/>
        </p:nvPicPr>
        <p:blipFill>
          <a:blip r:embed="rId11"/>
          <a:srcRect/>
          <a:stretch>
            <a:fillRect/>
          </a:stretch>
        </p:blipFill>
        <p:spPr bwMode="auto">
          <a:xfrm>
            <a:off x="4786313" y="2571750"/>
            <a:ext cx="1793875" cy="1000125"/>
          </a:xfrm>
          <a:prstGeom prst="rect">
            <a:avLst/>
          </a:prstGeom>
          <a:noFill/>
          <a:ln w="9525">
            <a:noFill/>
            <a:miter lim="800000"/>
            <a:headEnd/>
            <a:tailEnd/>
          </a:ln>
        </p:spPr>
      </p:pic>
      <p:sp>
        <p:nvSpPr>
          <p:cNvPr id="38924" name="TextBox 15"/>
          <p:cNvSpPr txBox="1">
            <a:spLocks noChangeArrowheads="1"/>
          </p:cNvSpPr>
          <p:nvPr/>
        </p:nvSpPr>
        <p:spPr bwMode="auto">
          <a:xfrm>
            <a:off x="7643813" y="0"/>
            <a:ext cx="1500187" cy="1754188"/>
          </a:xfrm>
          <a:prstGeom prst="rect">
            <a:avLst/>
          </a:prstGeom>
          <a:solidFill>
            <a:schemeClr val="bg1"/>
          </a:solidFill>
          <a:ln w="9525">
            <a:solidFill>
              <a:schemeClr val="bg1"/>
            </a:solidFill>
            <a:miter lim="800000"/>
            <a:headEnd/>
            <a:tailEnd/>
          </a:ln>
        </p:spPr>
        <p:txBody>
          <a:bodyPr>
            <a:spAutoFit/>
          </a:bodyPr>
          <a:lstStyle/>
          <a:p>
            <a:r>
              <a:rPr lang="en-GB">
                <a:solidFill>
                  <a:schemeClr val="bg1"/>
                </a:solidFill>
                <a:latin typeface="Georgia" pitchFamily="18" charset="0"/>
              </a:rPr>
              <a:t>H</a:t>
            </a:r>
          </a:p>
          <a:p>
            <a:endParaRPr lang="en-GB">
              <a:latin typeface="Georgia" pitchFamily="18" charset="0"/>
            </a:endParaRPr>
          </a:p>
          <a:p>
            <a:endParaRPr lang="en-GB">
              <a:latin typeface="Georgia" pitchFamily="18" charset="0"/>
            </a:endParaRPr>
          </a:p>
          <a:p>
            <a:endParaRPr lang="en-GB">
              <a:latin typeface="Georgia" pitchFamily="18" charset="0"/>
            </a:endParaRPr>
          </a:p>
          <a:p>
            <a:endParaRPr lang="en-GB">
              <a:latin typeface="Georgia" pitchFamily="18" charset="0"/>
            </a:endParaRPr>
          </a:p>
          <a:p>
            <a:endParaRPr lang="en-GB">
              <a:latin typeface="Georgia" pitchFamily="18" charset="0"/>
            </a:endParaRPr>
          </a:p>
        </p:txBody>
      </p:sp>
      <p:pic>
        <p:nvPicPr>
          <p:cNvPr id="4099" name="Picture 6" descr="C:\Users\Derek\AppData\Local\Microsoft\Windows\Temporary Internet Files\Content.IE5\8TPJ7ZE1\MCHH00478_0000[1].wmf"/>
          <p:cNvPicPr>
            <a:picLocks noChangeAspect="1" noChangeArrowheads="1"/>
          </p:cNvPicPr>
          <p:nvPr/>
        </p:nvPicPr>
        <p:blipFill>
          <a:blip r:embed="rId12"/>
          <a:srcRect/>
          <a:stretch>
            <a:fillRect/>
          </a:stretch>
        </p:blipFill>
        <p:spPr bwMode="auto">
          <a:xfrm>
            <a:off x="6786563" y="285750"/>
            <a:ext cx="2125662" cy="2000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dissolve">
                                      <p:cBhvr>
                                        <p:cTn id="11" dur="500"/>
                                        <p:tgtEl>
                                          <p:spTgt spid="4102"/>
                                        </p:tgtEl>
                                      </p:cBhvr>
                                    </p:animEffect>
                                  </p:childTnLst>
                                </p:cTn>
                              </p:par>
                            </p:childTnLst>
                          </p:cTn>
                        </p:par>
                        <p:par>
                          <p:cTn id="12" fill="hold">
                            <p:stCondLst>
                              <p:cond delay="500"/>
                            </p:stCondLst>
                            <p:childTnLst>
                              <p:par>
                                <p:cTn id="13" presetID="9" presetClass="entr" presetSubtype="0" fill="hold" nodeType="afterEffect">
                                  <p:stCondLst>
                                    <p:cond delay="0"/>
                                  </p:stCondLst>
                                  <p:childTnLst>
                                    <p:set>
                                      <p:cBhvr>
                                        <p:cTn id="14" dur="1" fill="hold">
                                          <p:stCondLst>
                                            <p:cond delay="0"/>
                                          </p:stCondLst>
                                        </p:cTn>
                                        <p:tgtEl>
                                          <p:spTgt spid="4105"/>
                                        </p:tgtEl>
                                        <p:attrNameLst>
                                          <p:attrName>style.visibility</p:attrName>
                                        </p:attrNameLst>
                                      </p:cBhvr>
                                      <p:to>
                                        <p:strVal val="visible"/>
                                      </p:to>
                                    </p:set>
                                    <p:animEffect transition="in" filter="dissolve">
                                      <p:cBhvr>
                                        <p:cTn id="15" dur="500"/>
                                        <p:tgtEl>
                                          <p:spTgt spid="4105"/>
                                        </p:tgtEl>
                                      </p:cBhvr>
                                    </p:animEffect>
                                  </p:childTnLst>
                                </p:cTn>
                              </p:par>
                            </p:childTnLst>
                          </p:cTn>
                        </p:par>
                        <p:par>
                          <p:cTn id="16" fill="hold">
                            <p:stCondLst>
                              <p:cond delay="1000"/>
                            </p:stCondLst>
                            <p:childTnLst>
                              <p:par>
                                <p:cTn id="17" presetID="9" presetClass="entr" presetSubtype="0" fill="hold" nodeType="after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dissolve">
                                      <p:cBhvr>
                                        <p:cTn id="19" dur="500"/>
                                        <p:tgtEl>
                                          <p:spTgt spid="4101"/>
                                        </p:tgtEl>
                                      </p:cBhvr>
                                    </p:animEffect>
                                  </p:childTnLst>
                                </p:cTn>
                              </p:par>
                            </p:childTnLst>
                          </p:cTn>
                        </p:par>
                        <p:par>
                          <p:cTn id="20" fill="hold">
                            <p:stCondLst>
                              <p:cond delay="1500"/>
                            </p:stCondLst>
                            <p:childTnLst>
                              <p:par>
                                <p:cTn id="21" presetID="9" presetClass="entr" presetSubtype="0" fill="hold" nodeType="afterEffect">
                                  <p:stCondLst>
                                    <p:cond delay="0"/>
                                  </p:stCondLst>
                                  <p:childTnLst>
                                    <p:set>
                                      <p:cBhvr>
                                        <p:cTn id="22" dur="1" fill="hold">
                                          <p:stCondLst>
                                            <p:cond delay="0"/>
                                          </p:stCondLst>
                                        </p:cTn>
                                        <p:tgtEl>
                                          <p:spTgt spid="4104"/>
                                        </p:tgtEl>
                                        <p:attrNameLst>
                                          <p:attrName>style.visibility</p:attrName>
                                        </p:attrNameLst>
                                      </p:cBhvr>
                                      <p:to>
                                        <p:strVal val="visible"/>
                                      </p:to>
                                    </p:set>
                                    <p:animEffect transition="in" filter="dissolve">
                                      <p:cBhvr>
                                        <p:cTn id="23" dur="500"/>
                                        <p:tgtEl>
                                          <p:spTgt spid="4104"/>
                                        </p:tgtEl>
                                      </p:cBhvr>
                                    </p:animEffect>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4107"/>
                                        </p:tgtEl>
                                        <p:attrNameLst>
                                          <p:attrName>style.visibility</p:attrName>
                                        </p:attrNameLst>
                                      </p:cBhvr>
                                      <p:to>
                                        <p:strVal val="visible"/>
                                      </p:to>
                                    </p:set>
                                    <p:animEffect transition="in" filter="dissolve">
                                      <p:cBhvr>
                                        <p:cTn id="27" dur="500"/>
                                        <p:tgtEl>
                                          <p:spTgt spid="4107"/>
                                        </p:tgtEl>
                                      </p:cBhvr>
                                    </p:animEffect>
                                  </p:childTnLst>
                                </p:cTn>
                              </p:par>
                            </p:childTnLst>
                          </p:cTn>
                        </p:par>
                        <p:par>
                          <p:cTn id="28" fill="hold">
                            <p:stCondLst>
                              <p:cond delay="2500"/>
                            </p:stCondLst>
                            <p:childTnLst>
                              <p:par>
                                <p:cTn id="29" presetID="9"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p:stCondLst>
                              <p:cond delay="3000"/>
                            </p:stCondLst>
                            <p:childTnLst>
                              <p:par>
                                <p:cTn id="33" presetID="9" presetClass="entr" presetSubtype="0" fill="hold" nodeType="afterEffect">
                                  <p:stCondLst>
                                    <p:cond delay="0"/>
                                  </p:stCondLst>
                                  <p:childTnLst>
                                    <p:set>
                                      <p:cBhvr>
                                        <p:cTn id="34" dur="1" fill="hold">
                                          <p:stCondLst>
                                            <p:cond delay="0"/>
                                          </p:stCondLst>
                                        </p:cTn>
                                        <p:tgtEl>
                                          <p:spTgt spid="4099"/>
                                        </p:tgtEl>
                                        <p:attrNameLst>
                                          <p:attrName>style.visibility</p:attrName>
                                        </p:attrNameLst>
                                      </p:cBhvr>
                                      <p:to>
                                        <p:strVal val="visible"/>
                                      </p:to>
                                    </p:set>
                                    <p:animEffect transition="in" filter="dissolve">
                                      <p:cBhvr>
                                        <p:cTn id="35" dur="500"/>
                                        <p:tgtEl>
                                          <p:spTgt spid="4099"/>
                                        </p:tgtEl>
                                      </p:cBhvr>
                                    </p:animEffect>
                                  </p:childTnLst>
                                </p:cTn>
                              </p:par>
                            </p:childTnLst>
                          </p:cTn>
                        </p:par>
                        <p:par>
                          <p:cTn id="36" fill="hold">
                            <p:stCondLst>
                              <p:cond delay="3500"/>
                            </p:stCondLst>
                            <p:childTnLst>
                              <p:par>
                                <p:cTn id="37" presetID="9" presetClass="entr" presetSubtype="0" fill="hold" nodeType="afterEffect">
                                  <p:stCondLst>
                                    <p:cond delay="0"/>
                                  </p:stCondLst>
                                  <p:childTnLst>
                                    <p:set>
                                      <p:cBhvr>
                                        <p:cTn id="38" dur="1" fill="hold">
                                          <p:stCondLst>
                                            <p:cond delay="0"/>
                                          </p:stCondLst>
                                        </p:cTn>
                                        <p:tgtEl>
                                          <p:spTgt spid="4103"/>
                                        </p:tgtEl>
                                        <p:attrNameLst>
                                          <p:attrName>style.visibility</p:attrName>
                                        </p:attrNameLst>
                                      </p:cBhvr>
                                      <p:to>
                                        <p:strVal val="visible"/>
                                      </p:to>
                                    </p:set>
                                    <p:animEffect transition="in" filter="dissolve">
                                      <p:cBhvr>
                                        <p:cTn id="39" dur="500"/>
                                        <p:tgtEl>
                                          <p:spTgt spid="4103"/>
                                        </p:tgtEl>
                                      </p:cBhvr>
                                    </p:animEffect>
                                  </p:childTnLst>
                                </p:cTn>
                              </p:par>
                            </p:childTnLst>
                          </p:cTn>
                        </p:par>
                        <p:par>
                          <p:cTn id="40" fill="hold">
                            <p:stCondLst>
                              <p:cond delay="4000"/>
                            </p:stCondLst>
                            <p:childTnLst>
                              <p:par>
                                <p:cTn id="41" presetID="9" presetClass="entr" presetSubtype="0" fill="hold" nodeType="afterEffect">
                                  <p:stCondLst>
                                    <p:cond delay="0"/>
                                  </p:stCondLst>
                                  <p:childTnLst>
                                    <p:set>
                                      <p:cBhvr>
                                        <p:cTn id="42" dur="1" fill="hold">
                                          <p:stCondLst>
                                            <p:cond delay="0"/>
                                          </p:stCondLst>
                                        </p:cTn>
                                        <p:tgtEl>
                                          <p:spTgt spid="4108"/>
                                        </p:tgtEl>
                                        <p:attrNameLst>
                                          <p:attrName>style.visibility</p:attrName>
                                        </p:attrNameLst>
                                      </p:cBhvr>
                                      <p:to>
                                        <p:strVal val="visible"/>
                                      </p:to>
                                    </p:set>
                                    <p:animEffect transition="in" filter="dissolve">
                                      <p:cBhvr>
                                        <p:cTn id="43" dur="500"/>
                                        <p:tgtEl>
                                          <p:spTgt spid="4108"/>
                                        </p:tgtEl>
                                      </p:cBhvr>
                                    </p:animEffect>
                                  </p:childTnLst>
                                </p:cTn>
                              </p:par>
                            </p:childTnLst>
                          </p:cTn>
                        </p:par>
                        <p:par>
                          <p:cTn id="44" fill="hold">
                            <p:stCondLst>
                              <p:cond delay="4500"/>
                            </p:stCondLst>
                            <p:childTnLst>
                              <p:par>
                                <p:cTn id="45" presetID="9" presetClass="entr" presetSubtype="0" fill="hold" nodeType="afterEffect">
                                  <p:stCondLst>
                                    <p:cond delay="0"/>
                                  </p:stCondLst>
                                  <p:childTnLst>
                                    <p:set>
                                      <p:cBhvr>
                                        <p:cTn id="46" dur="1" fill="hold">
                                          <p:stCondLst>
                                            <p:cond delay="0"/>
                                          </p:stCondLst>
                                        </p:cTn>
                                        <p:tgtEl>
                                          <p:spTgt spid="4100"/>
                                        </p:tgtEl>
                                        <p:attrNameLst>
                                          <p:attrName>style.visibility</p:attrName>
                                        </p:attrNameLst>
                                      </p:cBhvr>
                                      <p:to>
                                        <p:strVal val="visible"/>
                                      </p:to>
                                    </p:set>
                                    <p:animEffect transition="in" filter="dissolve">
                                      <p:cBhvr>
                                        <p:cTn id="4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2286000" y="1716088"/>
            <a:ext cx="4572000" cy="3429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80728"/>
            <a:ext cx="8280920" cy="4573560"/>
          </a:xfrm>
          <a:prstGeom prst="rect">
            <a:avLst/>
          </a:prstGeom>
        </p:spPr>
        <p:txBody>
          <a:bodyPr wrap="square">
            <a:spAutoFit/>
          </a:bodyPr>
          <a:lstStyle/>
          <a:p>
            <a:pPr eaLnBrk="1" hangingPunct="1">
              <a:lnSpc>
                <a:spcPct val="80000"/>
              </a:lnSpc>
            </a:pPr>
            <a:endParaRPr lang="en-GB" sz="2800" dirty="0">
              <a:solidFill>
                <a:srgbClr val="000000"/>
              </a:solidFill>
            </a:endParaRPr>
          </a:p>
          <a:p>
            <a:pPr eaLnBrk="1" hangingPunct="1">
              <a:lnSpc>
                <a:spcPct val="80000"/>
              </a:lnSpc>
            </a:pPr>
            <a:r>
              <a:rPr lang="en-GB" sz="2800" dirty="0">
                <a:solidFill>
                  <a:srgbClr val="000000"/>
                </a:solidFill>
              </a:rPr>
              <a:t>Grow taller and heavier</a:t>
            </a:r>
          </a:p>
          <a:p>
            <a:pPr eaLnBrk="1" hangingPunct="1">
              <a:lnSpc>
                <a:spcPct val="80000"/>
              </a:lnSpc>
            </a:pPr>
            <a:r>
              <a:rPr lang="en-GB" sz="2800" dirty="0">
                <a:solidFill>
                  <a:srgbClr val="000000"/>
                </a:solidFill>
              </a:rPr>
              <a:t>Bones grow bigger and heavier</a:t>
            </a:r>
          </a:p>
          <a:p>
            <a:pPr eaLnBrk="1" hangingPunct="1">
              <a:lnSpc>
                <a:spcPct val="80000"/>
              </a:lnSpc>
            </a:pPr>
            <a:r>
              <a:rPr lang="en-GB" sz="2800" dirty="0">
                <a:solidFill>
                  <a:srgbClr val="000000"/>
                </a:solidFill>
              </a:rPr>
              <a:t>Nose and jaw get bigger and face gets longer</a:t>
            </a:r>
          </a:p>
          <a:p>
            <a:pPr eaLnBrk="1" hangingPunct="1">
              <a:lnSpc>
                <a:spcPct val="80000"/>
              </a:lnSpc>
            </a:pPr>
            <a:r>
              <a:rPr lang="en-GB" sz="2800" dirty="0">
                <a:solidFill>
                  <a:srgbClr val="000000"/>
                </a:solidFill>
              </a:rPr>
              <a:t>Get more muscles</a:t>
            </a:r>
          </a:p>
          <a:p>
            <a:pPr eaLnBrk="1" hangingPunct="1">
              <a:lnSpc>
                <a:spcPct val="80000"/>
              </a:lnSpc>
            </a:pPr>
            <a:r>
              <a:rPr lang="en-GB" sz="2800" dirty="0">
                <a:solidFill>
                  <a:srgbClr val="000000"/>
                </a:solidFill>
              </a:rPr>
              <a:t>Hair and skin can become oily </a:t>
            </a:r>
            <a:r>
              <a:rPr lang="en-GB" sz="2800">
                <a:solidFill>
                  <a:srgbClr val="000000"/>
                </a:solidFill>
              </a:rPr>
              <a:t>and they </a:t>
            </a:r>
            <a:r>
              <a:rPr lang="en-GB" sz="2800" dirty="0">
                <a:solidFill>
                  <a:srgbClr val="000000"/>
                </a:solidFill>
              </a:rPr>
              <a:t>may get spots</a:t>
            </a:r>
          </a:p>
          <a:p>
            <a:pPr eaLnBrk="1" hangingPunct="1">
              <a:lnSpc>
                <a:spcPct val="80000"/>
              </a:lnSpc>
            </a:pPr>
            <a:r>
              <a:rPr lang="en-GB" sz="2800" dirty="0">
                <a:solidFill>
                  <a:srgbClr val="000000"/>
                </a:solidFill>
              </a:rPr>
              <a:t>Body sweats more</a:t>
            </a:r>
          </a:p>
          <a:p>
            <a:pPr eaLnBrk="1" hangingPunct="1">
              <a:lnSpc>
                <a:spcPct val="80000"/>
              </a:lnSpc>
            </a:pPr>
            <a:r>
              <a:rPr lang="en-GB" sz="2800" dirty="0">
                <a:solidFill>
                  <a:srgbClr val="000000"/>
                </a:solidFill>
              </a:rPr>
              <a:t>Hair grows on the face, under the armpits, around the genitals (pubic hair).</a:t>
            </a:r>
          </a:p>
          <a:p>
            <a:pPr eaLnBrk="1" hangingPunct="1">
              <a:lnSpc>
                <a:spcPct val="80000"/>
              </a:lnSpc>
            </a:pPr>
            <a:r>
              <a:rPr lang="en-GB" sz="2800" dirty="0">
                <a:solidFill>
                  <a:srgbClr val="000000"/>
                </a:solidFill>
              </a:rPr>
              <a:t>May get more hair on arms, legs and chest.</a:t>
            </a:r>
          </a:p>
          <a:p>
            <a:pPr eaLnBrk="1" hangingPunct="1">
              <a:lnSpc>
                <a:spcPct val="80000"/>
              </a:lnSpc>
            </a:pPr>
            <a:r>
              <a:rPr lang="en-GB" sz="2800" dirty="0">
                <a:solidFill>
                  <a:srgbClr val="000000"/>
                </a:solidFill>
              </a:rPr>
              <a:t>Voice gets deeper</a:t>
            </a:r>
          </a:p>
          <a:p>
            <a:pPr eaLnBrk="1" hangingPunct="1">
              <a:lnSpc>
                <a:spcPct val="80000"/>
              </a:lnSpc>
            </a:pPr>
            <a:r>
              <a:rPr lang="en-GB" sz="2800" dirty="0">
                <a:solidFill>
                  <a:srgbClr val="000000"/>
                </a:solidFill>
              </a:rPr>
              <a:t>May have mood swings.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27088" y="620713"/>
            <a:ext cx="7772400" cy="1143000"/>
          </a:xfrm>
        </p:spPr>
        <p:txBody>
          <a:bodyPr/>
          <a:lstStyle/>
          <a:p>
            <a:pPr algn="ctr" eaLnBrk="1" hangingPunct="1"/>
            <a:r>
              <a:rPr lang="en-GB" u="sng">
                <a:latin typeface="Comic Sans MS" pitchFamily="66" charset="0"/>
              </a:rPr>
              <a:t>Why does it happen?</a:t>
            </a:r>
          </a:p>
        </p:txBody>
      </p:sp>
      <p:sp>
        <p:nvSpPr>
          <p:cNvPr id="7171" name="Content Placeholder 2"/>
          <p:cNvSpPr>
            <a:spLocks noGrp="1"/>
          </p:cNvSpPr>
          <p:nvPr>
            <p:ph sz="quarter" idx="4294967295"/>
          </p:nvPr>
        </p:nvSpPr>
        <p:spPr>
          <a:xfrm>
            <a:off x="250825" y="1844675"/>
            <a:ext cx="8515350" cy="5257800"/>
          </a:xfrm>
        </p:spPr>
        <p:txBody>
          <a:bodyPr/>
          <a:lstStyle/>
          <a:p>
            <a:pPr eaLnBrk="1" hangingPunct="1">
              <a:lnSpc>
                <a:spcPct val="90000"/>
              </a:lnSpc>
            </a:pPr>
            <a:r>
              <a:rPr lang="en-GB" sz="2600" dirty="0">
                <a:solidFill>
                  <a:srgbClr val="000000"/>
                </a:solidFill>
              </a:rPr>
              <a:t>Puberty starts when extra amounts of chemicals called hormones start to be produced in the body.</a:t>
            </a:r>
            <a:br>
              <a:rPr lang="en-GB" sz="2600" dirty="0">
                <a:solidFill>
                  <a:srgbClr val="000000"/>
                </a:solidFill>
              </a:rPr>
            </a:br>
            <a:endParaRPr lang="en-GB" sz="2600" dirty="0">
              <a:solidFill>
                <a:srgbClr val="000000"/>
              </a:solidFill>
            </a:endParaRPr>
          </a:p>
          <a:p>
            <a:pPr eaLnBrk="1" hangingPunct="1">
              <a:lnSpc>
                <a:spcPct val="90000"/>
              </a:lnSpc>
            </a:pPr>
            <a:r>
              <a:rPr lang="en-GB" sz="2600" dirty="0">
                <a:solidFill>
                  <a:srgbClr val="000000"/>
                </a:solidFill>
              </a:rPr>
              <a:t>The body produces the hormones </a:t>
            </a:r>
            <a:r>
              <a:rPr lang="en-GB" sz="2600" b="1" dirty="0">
                <a:solidFill>
                  <a:srgbClr val="000000"/>
                </a:solidFill>
              </a:rPr>
              <a:t>OESTROGEN</a:t>
            </a:r>
            <a:r>
              <a:rPr lang="en-GB" sz="2600" dirty="0">
                <a:solidFill>
                  <a:srgbClr val="000000"/>
                </a:solidFill>
              </a:rPr>
              <a:t>, </a:t>
            </a:r>
            <a:r>
              <a:rPr lang="en-GB" sz="2600" b="1" dirty="0">
                <a:solidFill>
                  <a:srgbClr val="000000"/>
                </a:solidFill>
              </a:rPr>
              <a:t>PROGESTOGEN</a:t>
            </a:r>
            <a:r>
              <a:rPr lang="en-GB" sz="2600" dirty="0">
                <a:solidFill>
                  <a:srgbClr val="000000"/>
                </a:solidFill>
              </a:rPr>
              <a:t> and </a:t>
            </a:r>
            <a:r>
              <a:rPr lang="en-GB" sz="2600" b="1" dirty="0">
                <a:solidFill>
                  <a:srgbClr val="000000"/>
                </a:solidFill>
              </a:rPr>
              <a:t>TESTOSTORONE</a:t>
            </a:r>
            <a:r>
              <a:rPr lang="en-GB" sz="2600" dirty="0">
                <a:solidFill>
                  <a:srgbClr val="000000"/>
                </a:solidFill>
              </a:rPr>
              <a:t> which are responsible for many different changes in the body.</a:t>
            </a:r>
            <a:br>
              <a:rPr lang="en-GB" sz="2600" dirty="0">
                <a:solidFill>
                  <a:srgbClr val="000000"/>
                </a:solidFill>
              </a:rPr>
            </a:br>
            <a:endParaRPr lang="en-GB" sz="2600" dirty="0">
              <a:solidFill>
                <a:srgbClr val="000000"/>
              </a:solidFill>
            </a:endParaRPr>
          </a:p>
          <a:p>
            <a:pPr eaLnBrk="1" hangingPunct="1">
              <a:lnSpc>
                <a:spcPct val="90000"/>
              </a:lnSpc>
            </a:pPr>
            <a:r>
              <a:rPr lang="en-GB" sz="2600" dirty="0">
                <a:solidFill>
                  <a:srgbClr val="000000"/>
                </a:solidFill>
              </a:rPr>
              <a:t>The brain and pituitary gland </a:t>
            </a:r>
            <a:br>
              <a:rPr lang="en-GB" sz="2600" dirty="0">
                <a:solidFill>
                  <a:srgbClr val="000000"/>
                </a:solidFill>
              </a:rPr>
            </a:br>
            <a:r>
              <a:rPr lang="en-GB" sz="2600" dirty="0">
                <a:solidFill>
                  <a:srgbClr val="000000"/>
                </a:solidFill>
              </a:rPr>
              <a:t>release the hormones </a:t>
            </a:r>
            <a:br>
              <a:rPr lang="en-GB" sz="2600" dirty="0">
                <a:solidFill>
                  <a:srgbClr val="000000"/>
                </a:solidFill>
              </a:rPr>
            </a:br>
            <a:r>
              <a:rPr lang="en-GB" sz="2600" dirty="0">
                <a:solidFill>
                  <a:srgbClr val="000000"/>
                </a:solidFill>
              </a:rPr>
              <a:t>that regulate the reproductive </a:t>
            </a:r>
            <a:br>
              <a:rPr lang="en-GB" sz="2600" dirty="0">
                <a:solidFill>
                  <a:srgbClr val="000000"/>
                </a:solidFill>
              </a:rPr>
            </a:br>
            <a:r>
              <a:rPr lang="en-GB" sz="2600" dirty="0">
                <a:solidFill>
                  <a:srgbClr val="000000"/>
                </a:solidFill>
              </a:rPr>
              <a:t>organs. </a:t>
            </a:r>
            <a:br>
              <a:rPr lang="en-GB" sz="2600" dirty="0">
                <a:solidFill>
                  <a:srgbClr val="000000"/>
                </a:solidFill>
              </a:rPr>
            </a:br>
            <a:endParaRPr lang="en-GB" sz="2600" dirty="0">
              <a:solidFill>
                <a:srgbClr val="000000"/>
              </a:solidFill>
            </a:endParaRPr>
          </a:p>
        </p:txBody>
      </p:sp>
      <p:pic>
        <p:nvPicPr>
          <p:cNvPr id="7172" name="Picture 3"/>
          <p:cNvPicPr>
            <a:picLocks noChangeAspect="1" noChangeArrowheads="1"/>
          </p:cNvPicPr>
          <p:nvPr/>
        </p:nvPicPr>
        <p:blipFill>
          <a:blip r:embed="rId2"/>
          <a:srcRect/>
          <a:stretch>
            <a:fillRect/>
          </a:stretch>
        </p:blipFill>
        <p:spPr bwMode="auto">
          <a:xfrm>
            <a:off x="5435600" y="4724400"/>
            <a:ext cx="3500438" cy="17430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827088" y="2349500"/>
            <a:ext cx="7543800" cy="2159000"/>
          </a:xfrm>
        </p:spPr>
        <p:txBody>
          <a:bodyPr/>
          <a:lstStyle/>
          <a:p>
            <a:pPr algn="ctr" eaLnBrk="1" hangingPunct="1"/>
            <a:r>
              <a:rPr lang="en-GB" sz="8100">
                <a:latin typeface="Comic Sans MS" pitchFamily="66" charset="0"/>
              </a:rPr>
              <a:t>Chris’s Story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55650" y="692150"/>
            <a:ext cx="7772400" cy="1143000"/>
          </a:xfrm>
        </p:spPr>
        <p:txBody>
          <a:bodyPr/>
          <a:lstStyle/>
          <a:p>
            <a:pPr algn="ctr" eaLnBrk="1" hangingPunct="1"/>
            <a:r>
              <a:rPr lang="en-GB" u="sng">
                <a:latin typeface="Comic Sans MS" pitchFamily="66" charset="0"/>
              </a:rPr>
              <a:t>Physical Changes</a:t>
            </a:r>
          </a:p>
        </p:txBody>
      </p:sp>
      <p:sp>
        <p:nvSpPr>
          <p:cNvPr id="9219" name="Rectangle 3"/>
          <p:cNvSpPr>
            <a:spLocks noGrp="1" noChangeArrowheads="1"/>
          </p:cNvSpPr>
          <p:nvPr>
            <p:ph sz="quarter" idx="4294967295"/>
          </p:nvPr>
        </p:nvSpPr>
        <p:spPr>
          <a:xfrm>
            <a:off x="539750" y="2060575"/>
            <a:ext cx="8047038" cy="4411663"/>
          </a:xfrm>
        </p:spPr>
        <p:txBody>
          <a:bodyPr/>
          <a:lstStyle/>
          <a:p>
            <a:pPr algn="ctr" eaLnBrk="1" hangingPunct="1">
              <a:buFont typeface="Wingdings" pitchFamily="2" charset="2"/>
              <a:buNone/>
            </a:pPr>
            <a:r>
              <a:rPr lang="en-GB" dirty="0">
                <a:solidFill>
                  <a:srgbClr val="000000"/>
                </a:solidFill>
              </a:rPr>
              <a:t>Physical changes happen because the body starts to produce chemicals called hormones; </a:t>
            </a:r>
            <a:r>
              <a:rPr lang="en-GB" b="1" dirty="0">
                <a:solidFill>
                  <a:srgbClr val="000000"/>
                </a:solidFill>
              </a:rPr>
              <a:t>oestrogen, progesterone and testosterone.</a:t>
            </a:r>
            <a:r>
              <a:rPr lang="en-GB" dirty="0">
                <a:solidFill>
                  <a:srgbClr val="000000"/>
                </a:solidFill>
              </a:rPr>
              <a:t> </a:t>
            </a:r>
          </a:p>
          <a:p>
            <a:pPr algn="ctr" eaLnBrk="1" hangingPunct="1">
              <a:buFont typeface="Wingdings" pitchFamily="2" charset="2"/>
              <a:buNone/>
            </a:pPr>
            <a:br>
              <a:rPr lang="en-GB" dirty="0">
                <a:solidFill>
                  <a:srgbClr val="000000"/>
                </a:solidFill>
              </a:rPr>
            </a:br>
            <a:r>
              <a:rPr lang="en-GB" dirty="0">
                <a:solidFill>
                  <a:srgbClr val="000000"/>
                </a:solidFill>
              </a:rPr>
              <a:t>Puberty can happen anywhere between              </a:t>
            </a:r>
            <a:r>
              <a:rPr lang="en-GB" b="1" dirty="0">
                <a:solidFill>
                  <a:srgbClr val="000000"/>
                </a:solidFill>
              </a:rPr>
              <a:t>8 and 18</a:t>
            </a:r>
            <a:r>
              <a:rPr lang="en-GB" dirty="0">
                <a:solidFill>
                  <a:srgbClr val="000000"/>
                </a:solidFill>
              </a:rPr>
              <a:t> years of age. </a:t>
            </a:r>
          </a:p>
          <a:p>
            <a:pPr eaLnBrk="1" hangingPunct="1">
              <a:buFont typeface="Wingdings" pitchFamily="2" charset="2"/>
              <a:buNone/>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755650" y="692150"/>
            <a:ext cx="7772400" cy="1143000"/>
          </a:xfrm>
        </p:spPr>
        <p:txBody>
          <a:bodyPr/>
          <a:lstStyle/>
          <a:p>
            <a:pPr algn="ctr" eaLnBrk="1" hangingPunct="1"/>
            <a:r>
              <a:rPr lang="en-GB" u="sng">
                <a:latin typeface="Comic Sans MS" pitchFamily="66" charset="0"/>
              </a:rPr>
              <a:t>Physical Changes cont</a:t>
            </a:r>
            <a:r>
              <a:rPr lang="en-GB" u="sng"/>
              <a:t>.</a:t>
            </a:r>
          </a:p>
        </p:txBody>
      </p:sp>
      <p:sp>
        <p:nvSpPr>
          <p:cNvPr id="10243" name="Rectangle 3"/>
          <p:cNvSpPr>
            <a:spLocks noGrp="1" noChangeArrowheads="1"/>
          </p:cNvSpPr>
          <p:nvPr>
            <p:ph sz="quarter" idx="4294967295"/>
          </p:nvPr>
        </p:nvSpPr>
        <p:spPr>
          <a:xfrm>
            <a:off x="457200" y="1981200"/>
            <a:ext cx="8229600" cy="4662488"/>
          </a:xfrm>
        </p:spPr>
        <p:txBody>
          <a:bodyPr/>
          <a:lstStyle/>
          <a:p>
            <a:pPr algn="ctr" eaLnBrk="1" hangingPunct="1">
              <a:buFont typeface="Wingdings" pitchFamily="2" charset="2"/>
              <a:buNone/>
            </a:pPr>
            <a:r>
              <a:rPr lang="en-GB">
                <a:solidFill>
                  <a:srgbClr val="000000"/>
                </a:solidFill>
              </a:rPr>
              <a:t>The female body mainly produces </a:t>
            </a:r>
            <a:r>
              <a:rPr lang="en-GB" b="1">
                <a:solidFill>
                  <a:srgbClr val="000000"/>
                </a:solidFill>
              </a:rPr>
              <a:t>progesterone and oestrogen</a:t>
            </a:r>
            <a:r>
              <a:rPr lang="en-GB">
                <a:solidFill>
                  <a:srgbClr val="000000"/>
                </a:solidFill>
              </a:rPr>
              <a:t> which start the changes of puberty.</a:t>
            </a:r>
          </a:p>
          <a:p>
            <a:pPr algn="ctr" eaLnBrk="1" hangingPunct="1">
              <a:buFont typeface="Wingdings" pitchFamily="2" charset="2"/>
              <a:buNone/>
            </a:pPr>
            <a:r>
              <a:rPr lang="en-GB">
                <a:solidFill>
                  <a:srgbClr val="000000"/>
                </a:solidFill>
              </a:rPr>
              <a:t>Usually starts between 8-13 years.</a:t>
            </a:r>
          </a:p>
          <a:p>
            <a:pPr algn="ctr" eaLnBrk="1" hangingPunct="1">
              <a:buFont typeface="Wingdings" pitchFamily="2" charset="2"/>
              <a:buNone/>
            </a:pPr>
            <a:endParaRPr lang="en-GB">
              <a:solidFill>
                <a:srgbClr val="000000"/>
              </a:solidFill>
            </a:endParaRPr>
          </a:p>
          <a:p>
            <a:pPr algn="ctr" eaLnBrk="1" hangingPunct="1">
              <a:buFont typeface="Wingdings" pitchFamily="2" charset="2"/>
              <a:buNone/>
            </a:pPr>
            <a:r>
              <a:rPr lang="en-GB">
                <a:solidFill>
                  <a:srgbClr val="000000"/>
                </a:solidFill>
              </a:rPr>
              <a:t>The male body mainly produces </a:t>
            </a:r>
            <a:r>
              <a:rPr lang="en-GB" b="1">
                <a:solidFill>
                  <a:srgbClr val="000000"/>
                </a:solidFill>
              </a:rPr>
              <a:t>testosterone</a:t>
            </a:r>
            <a:r>
              <a:rPr lang="en-GB">
                <a:solidFill>
                  <a:srgbClr val="000000"/>
                </a:solidFill>
              </a:rPr>
              <a:t> which start the changes of puberty.</a:t>
            </a:r>
          </a:p>
          <a:p>
            <a:pPr algn="ctr" eaLnBrk="1" hangingPunct="1">
              <a:buFont typeface="Wingdings" pitchFamily="2" charset="2"/>
              <a:buNone/>
            </a:pPr>
            <a:r>
              <a:rPr lang="en-GB">
                <a:solidFill>
                  <a:srgbClr val="000000"/>
                </a:solidFill>
              </a:rPr>
              <a:t>Usually stars between 10-15 years.</a:t>
            </a:r>
          </a:p>
        </p:txBody>
      </p:sp>
      <p:pic>
        <p:nvPicPr>
          <p:cNvPr id="10244" name="Picture 4" descr="MC900115855[1]"/>
          <p:cNvPicPr>
            <a:picLocks noChangeAspect="1" noChangeArrowheads="1"/>
          </p:cNvPicPr>
          <p:nvPr/>
        </p:nvPicPr>
        <p:blipFill>
          <a:blip r:embed="rId2"/>
          <a:srcRect/>
          <a:stretch>
            <a:fillRect/>
          </a:stretch>
        </p:blipFill>
        <p:spPr bwMode="auto">
          <a:xfrm>
            <a:off x="900113" y="3933825"/>
            <a:ext cx="7416800" cy="1238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900113" y="620713"/>
            <a:ext cx="7772400" cy="1143000"/>
          </a:xfrm>
        </p:spPr>
        <p:txBody>
          <a:bodyPr/>
          <a:lstStyle/>
          <a:p>
            <a:pPr eaLnBrk="1" hangingPunct="1"/>
            <a:r>
              <a:rPr lang="en-GB" sz="3800" u="sng">
                <a:latin typeface="Comic Sans MS" pitchFamily="66" charset="0"/>
              </a:rPr>
              <a:t>What changes happen to girls?</a:t>
            </a:r>
          </a:p>
        </p:txBody>
      </p:sp>
      <p:sp>
        <p:nvSpPr>
          <p:cNvPr id="19459" name="Content Placeholder 2"/>
          <p:cNvSpPr>
            <a:spLocks noGrp="1"/>
          </p:cNvSpPr>
          <p:nvPr>
            <p:ph sz="quarter" idx="4294967295"/>
          </p:nvPr>
        </p:nvSpPr>
        <p:spPr>
          <a:xfrm>
            <a:off x="250825" y="1628775"/>
            <a:ext cx="8893175" cy="5040313"/>
          </a:xfrm>
        </p:spPr>
        <p:txBody>
          <a:bodyPr>
            <a:normAutofit/>
          </a:bodyPr>
          <a:lstStyle/>
          <a:p>
            <a:pPr marL="365760" indent="-256032" eaLnBrk="1" fontAlgn="auto" hangingPunct="1">
              <a:lnSpc>
                <a:spcPct val="80000"/>
              </a:lnSpc>
              <a:spcAft>
                <a:spcPts val="0"/>
              </a:spcAft>
              <a:buClr>
                <a:schemeClr val="accent3"/>
              </a:buClr>
              <a:buFont typeface="Georgia"/>
              <a:buChar char="•"/>
              <a:defRPr/>
            </a:pPr>
            <a:endParaRPr lang="en-GB" sz="2400" dirty="0">
              <a:solidFill>
                <a:srgbClr val="000000"/>
              </a:solidFill>
            </a:endParaRPr>
          </a:p>
          <a:p>
            <a:pPr marL="304800" indent="-304800" eaLnBrk="1" fontAlgn="auto" hangingPunct="1">
              <a:lnSpc>
                <a:spcPct val="90000"/>
              </a:lnSpc>
              <a:spcBef>
                <a:spcPct val="0"/>
              </a:spcBef>
              <a:spcAft>
                <a:spcPts val="0"/>
              </a:spcAft>
              <a:buClr>
                <a:schemeClr val="accent3"/>
              </a:buClr>
              <a:buFont typeface="Georgia"/>
              <a:buChar char="•"/>
              <a:defRPr/>
            </a:pPr>
            <a:r>
              <a:rPr lang="en-US" sz="2400" dirty="0">
                <a:solidFill>
                  <a:srgbClr val="000000"/>
                </a:solidFill>
                <a:latin typeface="Arial" charset="0"/>
              </a:rPr>
              <a:t>Get taller and heavier</a:t>
            </a:r>
          </a:p>
          <a:p>
            <a:pPr marL="304800" indent="-304800" eaLnBrk="1" fontAlgn="auto" hangingPunct="1">
              <a:lnSpc>
                <a:spcPct val="90000"/>
              </a:lnSpc>
              <a:spcAft>
                <a:spcPts val="0"/>
              </a:spcAft>
              <a:buClr>
                <a:schemeClr val="accent3"/>
              </a:buClr>
              <a:buFont typeface="Georgia"/>
              <a:buChar char="•"/>
              <a:defRPr/>
            </a:pPr>
            <a:r>
              <a:rPr lang="en-US" sz="2400" dirty="0">
                <a:solidFill>
                  <a:srgbClr val="000000"/>
                </a:solidFill>
                <a:latin typeface="Arial" charset="0"/>
              </a:rPr>
              <a:t>Bones grow bigger and heavier</a:t>
            </a:r>
          </a:p>
          <a:p>
            <a:pPr marL="304800" indent="-304800" eaLnBrk="1" fontAlgn="auto" hangingPunct="1">
              <a:lnSpc>
                <a:spcPct val="90000"/>
              </a:lnSpc>
              <a:spcAft>
                <a:spcPts val="0"/>
              </a:spcAft>
              <a:buClr>
                <a:schemeClr val="accent3"/>
              </a:buClr>
              <a:buFont typeface="Georgia"/>
              <a:buChar char="•"/>
              <a:defRPr/>
            </a:pPr>
            <a:r>
              <a:rPr lang="en-US" sz="2400" dirty="0">
                <a:solidFill>
                  <a:srgbClr val="000000"/>
                </a:solidFill>
                <a:latin typeface="Arial" charset="0"/>
              </a:rPr>
              <a:t>Hips get wider and more curvy</a:t>
            </a:r>
          </a:p>
          <a:p>
            <a:pPr marL="304800" indent="-304800" eaLnBrk="1" fontAlgn="auto" hangingPunct="1">
              <a:lnSpc>
                <a:spcPct val="90000"/>
              </a:lnSpc>
              <a:spcAft>
                <a:spcPts val="0"/>
              </a:spcAft>
              <a:buClr>
                <a:schemeClr val="accent3"/>
              </a:buClr>
              <a:buFont typeface="Georgia"/>
              <a:buChar char="•"/>
              <a:defRPr/>
            </a:pPr>
            <a:r>
              <a:rPr lang="en-US" sz="2400" dirty="0">
                <a:solidFill>
                  <a:srgbClr val="000000"/>
                </a:solidFill>
                <a:latin typeface="Arial" charset="0"/>
              </a:rPr>
              <a:t>Face changes shape</a:t>
            </a:r>
          </a:p>
          <a:p>
            <a:pPr marL="304800" indent="-304800" eaLnBrk="1" fontAlgn="auto" hangingPunct="1">
              <a:lnSpc>
                <a:spcPct val="90000"/>
              </a:lnSpc>
              <a:spcAft>
                <a:spcPts val="0"/>
              </a:spcAft>
              <a:buClr>
                <a:schemeClr val="accent3"/>
              </a:buClr>
              <a:buFont typeface="Georgia"/>
              <a:buChar char="•"/>
              <a:defRPr/>
            </a:pPr>
            <a:r>
              <a:rPr lang="en-US" sz="2400" dirty="0">
                <a:solidFill>
                  <a:srgbClr val="000000"/>
                </a:solidFill>
                <a:latin typeface="Arial" charset="0"/>
              </a:rPr>
              <a:t>Voice gets a little deeper</a:t>
            </a:r>
          </a:p>
          <a:p>
            <a:pPr marL="304800" indent="-304800" eaLnBrk="1" fontAlgn="auto" hangingPunct="1">
              <a:lnSpc>
                <a:spcPct val="90000"/>
              </a:lnSpc>
              <a:spcBef>
                <a:spcPct val="0"/>
              </a:spcBef>
              <a:spcAft>
                <a:spcPts val="0"/>
              </a:spcAft>
              <a:buClr>
                <a:schemeClr val="accent3"/>
              </a:buClr>
              <a:buFont typeface="Georgia"/>
              <a:buChar char="•"/>
              <a:defRPr/>
            </a:pPr>
            <a:r>
              <a:rPr lang="en-US" sz="2400" dirty="0">
                <a:solidFill>
                  <a:srgbClr val="000000"/>
                </a:solidFill>
                <a:latin typeface="Arial" charset="0"/>
              </a:rPr>
              <a:t>Hair grows under the armpits, around the genitals (pubic hair) </a:t>
            </a:r>
          </a:p>
          <a:p>
            <a:pPr marL="304800" indent="-304800" eaLnBrk="1" fontAlgn="auto" hangingPunct="1">
              <a:lnSpc>
                <a:spcPct val="90000"/>
              </a:lnSpc>
              <a:spcAft>
                <a:spcPts val="0"/>
              </a:spcAft>
              <a:buClr>
                <a:schemeClr val="accent3"/>
              </a:buClr>
              <a:buFont typeface="Georgia"/>
              <a:buChar char="•"/>
              <a:defRPr/>
            </a:pPr>
            <a:r>
              <a:rPr lang="en-US" sz="2400" dirty="0">
                <a:solidFill>
                  <a:srgbClr val="000000"/>
                </a:solidFill>
                <a:latin typeface="Arial" charset="0"/>
              </a:rPr>
              <a:t>Hair on arms and legs grows darker</a:t>
            </a:r>
          </a:p>
          <a:p>
            <a:pPr marL="304800" indent="-304800" eaLnBrk="1" fontAlgn="auto" hangingPunct="1">
              <a:lnSpc>
                <a:spcPct val="90000"/>
              </a:lnSpc>
              <a:spcAft>
                <a:spcPts val="0"/>
              </a:spcAft>
              <a:buClr>
                <a:schemeClr val="accent3"/>
              </a:buClr>
              <a:buFont typeface="Georgia"/>
              <a:buChar char="•"/>
              <a:defRPr/>
            </a:pPr>
            <a:r>
              <a:rPr lang="en-US" sz="2400" dirty="0">
                <a:solidFill>
                  <a:srgbClr val="000000"/>
                </a:solidFill>
                <a:latin typeface="Arial" charset="0"/>
              </a:rPr>
              <a:t>Breasts and nipples get larger</a:t>
            </a:r>
          </a:p>
          <a:p>
            <a:pPr marL="304800" indent="-304800" eaLnBrk="1" fontAlgn="auto" hangingPunct="1">
              <a:lnSpc>
                <a:spcPct val="90000"/>
              </a:lnSpc>
              <a:spcAft>
                <a:spcPts val="0"/>
              </a:spcAft>
              <a:buClr>
                <a:schemeClr val="accent3"/>
              </a:buClr>
              <a:buFont typeface="Georgia"/>
              <a:buChar char="•"/>
              <a:defRPr/>
            </a:pPr>
            <a:r>
              <a:rPr lang="en-US" sz="2400" dirty="0">
                <a:solidFill>
                  <a:srgbClr val="000000"/>
                </a:solidFill>
                <a:latin typeface="Arial" charset="0"/>
              </a:rPr>
              <a:t>Body sweats more</a:t>
            </a:r>
          </a:p>
          <a:p>
            <a:pPr marL="304800" indent="-304800" eaLnBrk="1" fontAlgn="auto" hangingPunct="1">
              <a:lnSpc>
                <a:spcPct val="90000"/>
              </a:lnSpc>
              <a:spcAft>
                <a:spcPts val="0"/>
              </a:spcAft>
              <a:buClr>
                <a:schemeClr val="accent3"/>
              </a:buClr>
              <a:buFont typeface="Georgia"/>
              <a:buChar char="•"/>
              <a:defRPr/>
            </a:pPr>
            <a:r>
              <a:rPr lang="en-US" sz="2400" dirty="0">
                <a:solidFill>
                  <a:srgbClr val="000000"/>
                </a:solidFill>
                <a:latin typeface="Arial" charset="0"/>
              </a:rPr>
              <a:t>May have mood swings</a:t>
            </a:r>
          </a:p>
          <a:p>
            <a:pPr marL="304800" indent="-304800" eaLnBrk="1" fontAlgn="auto" hangingPunct="1">
              <a:lnSpc>
                <a:spcPct val="90000"/>
              </a:lnSpc>
              <a:spcAft>
                <a:spcPts val="0"/>
              </a:spcAft>
              <a:buClr>
                <a:schemeClr val="accent3"/>
              </a:buClr>
              <a:buFont typeface="Georgia"/>
              <a:buNone/>
              <a:defRPr/>
            </a:pPr>
            <a:endParaRPr lang="en-US" sz="2400" dirty="0">
              <a:latin typeface="Arial" charset="0"/>
            </a:endParaRPr>
          </a:p>
          <a:p>
            <a:pPr marL="365760" indent="-256032" eaLnBrk="1" fontAlgn="auto" hangingPunct="1">
              <a:lnSpc>
                <a:spcPct val="80000"/>
              </a:lnSpc>
              <a:spcAft>
                <a:spcPts val="0"/>
              </a:spcAft>
              <a:buClr>
                <a:schemeClr val="accent3"/>
              </a:buClr>
              <a:buFont typeface="Georgia"/>
              <a:buChar char="•"/>
              <a:defRPr/>
            </a:pPr>
            <a:endParaRPr lang="en-GB" sz="2400"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539750" y="2276475"/>
            <a:ext cx="8207375" cy="2159000"/>
          </a:xfrm>
        </p:spPr>
        <p:txBody>
          <a:bodyPr/>
          <a:lstStyle/>
          <a:p>
            <a:pPr algn="ctr" eaLnBrk="1" hangingPunct="1"/>
            <a:r>
              <a:rPr lang="en-GB" sz="8100">
                <a:solidFill>
                  <a:srgbClr val="660033"/>
                </a:solidFill>
                <a:latin typeface="Comic Sans MS" pitchFamily="66" charset="0"/>
              </a:rPr>
              <a:t>Bodies activity!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755650" y="333375"/>
            <a:ext cx="7543800" cy="1295400"/>
          </a:xfrm>
        </p:spPr>
        <p:txBody>
          <a:bodyPr/>
          <a:lstStyle/>
          <a:p>
            <a:pPr algn="ctr" eaLnBrk="1" hangingPunct="1"/>
            <a:r>
              <a:rPr lang="en-GB" u="sng">
                <a:latin typeface="Comic Sans MS" pitchFamily="66" charset="0"/>
              </a:rPr>
              <a:t>Emotional Changes</a:t>
            </a:r>
          </a:p>
        </p:txBody>
      </p:sp>
      <p:sp>
        <p:nvSpPr>
          <p:cNvPr id="21507" name="Rectangle 3"/>
          <p:cNvSpPr>
            <a:spLocks noGrp="1" noChangeArrowheads="1"/>
          </p:cNvSpPr>
          <p:nvPr>
            <p:ph sz="quarter" idx="4294967295"/>
          </p:nvPr>
        </p:nvSpPr>
        <p:spPr>
          <a:xfrm>
            <a:off x="250825" y="1557338"/>
            <a:ext cx="8605838" cy="5300662"/>
          </a:xfrm>
        </p:spPr>
        <p:txBody>
          <a:bodyPr>
            <a:normAutofit fontScale="85000" lnSpcReduction="20000"/>
          </a:bodyPr>
          <a:lstStyle/>
          <a:p>
            <a:pPr marL="365760" indent="-256032" algn="ctr" eaLnBrk="1" fontAlgn="auto" hangingPunct="1">
              <a:lnSpc>
                <a:spcPct val="90000"/>
              </a:lnSpc>
              <a:spcAft>
                <a:spcPts val="0"/>
              </a:spcAft>
              <a:buClr>
                <a:schemeClr val="accent3"/>
              </a:buClr>
              <a:buFont typeface="Wingdings" pitchFamily="2" charset="2"/>
              <a:buNone/>
              <a:defRPr/>
            </a:pPr>
            <a:r>
              <a:rPr lang="en-GB" dirty="0">
                <a:solidFill>
                  <a:srgbClr val="000000"/>
                </a:solidFill>
              </a:rPr>
              <a:t>Your </a:t>
            </a:r>
            <a:r>
              <a:rPr lang="en-GB" b="1" dirty="0">
                <a:solidFill>
                  <a:srgbClr val="000000"/>
                </a:solidFill>
              </a:rPr>
              <a:t>mind and feelings </a:t>
            </a:r>
            <a:r>
              <a:rPr lang="en-GB" dirty="0">
                <a:solidFill>
                  <a:srgbClr val="000000"/>
                </a:solidFill>
              </a:rPr>
              <a:t>change too.</a:t>
            </a:r>
          </a:p>
          <a:p>
            <a:pPr marL="365760" indent="-256032" algn="ctr" eaLnBrk="1" fontAlgn="auto" hangingPunct="1">
              <a:lnSpc>
                <a:spcPct val="90000"/>
              </a:lnSpc>
              <a:spcAft>
                <a:spcPts val="0"/>
              </a:spcAft>
              <a:buClr>
                <a:schemeClr val="accent3"/>
              </a:buClr>
              <a:buFont typeface="Wingdings" pitchFamily="2" charset="2"/>
              <a:buNone/>
              <a:defRPr/>
            </a:pPr>
            <a:endParaRPr lang="en-US" dirty="0">
              <a:solidFill>
                <a:srgbClr val="000000"/>
              </a:solidFill>
            </a:endParaRPr>
          </a:p>
          <a:p>
            <a:pPr marL="365760" indent="-256032" algn="ctr" eaLnBrk="1" fontAlgn="auto" hangingPunct="1">
              <a:lnSpc>
                <a:spcPct val="90000"/>
              </a:lnSpc>
              <a:spcAft>
                <a:spcPts val="0"/>
              </a:spcAft>
              <a:buClr>
                <a:schemeClr val="accent3"/>
              </a:buClr>
              <a:buFont typeface="Georgia"/>
              <a:buNone/>
              <a:defRPr/>
            </a:pPr>
            <a:r>
              <a:rPr lang="en-US" dirty="0">
                <a:solidFill>
                  <a:schemeClr val="accent6"/>
                </a:solidFill>
              </a:rPr>
              <a:t>-</a:t>
            </a:r>
            <a:r>
              <a:rPr lang="en-US" dirty="0">
                <a:solidFill>
                  <a:srgbClr val="000000"/>
                </a:solidFill>
              </a:rPr>
              <a:t> You may feel </a:t>
            </a:r>
            <a:r>
              <a:rPr lang="en-US" b="1" dirty="0">
                <a:solidFill>
                  <a:srgbClr val="000000"/>
                </a:solidFill>
              </a:rPr>
              <a:t>lonely and confused</a:t>
            </a:r>
            <a:r>
              <a:rPr lang="en-US" dirty="0">
                <a:solidFill>
                  <a:srgbClr val="000000"/>
                </a:solidFill>
              </a:rPr>
              <a:t>. </a:t>
            </a:r>
            <a:br>
              <a:rPr lang="en-US" dirty="0">
                <a:solidFill>
                  <a:srgbClr val="000000"/>
                </a:solidFill>
              </a:rPr>
            </a:br>
            <a:br>
              <a:rPr lang="en-US" dirty="0">
                <a:solidFill>
                  <a:srgbClr val="000000"/>
                </a:solidFill>
              </a:rPr>
            </a:br>
            <a:r>
              <a:rPr lang="en-US" dirty="0">
                <a:solidFill>
                  <a:schemeClr val="accent6"/>
                </a:solidFill>
              </a:rPr>
              <a:t>- </a:t>
            </a:r>
            <a:r>
              <a:rPr lang="en-US" dirty="0">
                <a:solidFill>
                  <a:srgbClr val="000000"/>
                </a:solidFill>
              </a:rPr>
              <a:t>You may have </a:t>
            </a:r>
            <a:r>
              <a:rPr lang="en-US" b="1" dirty="0">
                <a:solidFill>
                  <a:srgbClr val="000000"/>
                </a:solidFill>
              </a:rPr>
              <a:t>mood swings</a:t>
            </a:r>
            <a:r>
              <a:rPr lang="en-US" dirty="0">
                <a:solidFill>
                  <a:srgbClr val="000000"/>
                </a:solidFill>
              </a:rPr>
              <a:t> (including irritability, tearfulness, overwhelming happiness and confusion). </a:t>
            </a:r>
            <a:br>
              <a:rPr lang="en-US" dirty="0">
                <a:solidFill>
                  <a:srgbClr val="000000"/>
                </a:solidFill>
              </a:rPr>
            </a:br>
            <a:br>
              <a:rPr lang="en-US" dirty="0">
                <a:solidFill>
                  <a:srgbClr val="000000"/>
                </a:solidFill>
              </a:rPr>
            </a:br>
            <a:r>
              <a:rPr lang="en-US" dirty="0">
                <a:solidFill>
                  <a:schemeClr val="accent6"/>
                </a:solidFill>
              </a:rPr>
              <a:t>-</a:t>
            </a:r>
            <a:r>
              <a:rPr lang="en-US" dirty="0">
                <a:solidFill>
                  <a:srgbClr val="000000"/>
                </a:solidFill>
              </a:rPr>
              <a:t> You may want </a:t>
            </a:r>
            <a:r>
              <a:rPr lang="en-US" b="1" dirty="0">
                <a:solidFill>
                  <a:srgbClr val="000000"/>
                </a:solidFill>
              </a:rPr>
              <a:t>more independence</a:t>
            </a:r>
            <a:r>
              <a:rPr lang="en-US" dirty="0">
                <a:solidFill>
                  <a:srgbClr val="000000"/>
                </a:solidFill>
              </a:rPr>
              <a:t>. </a:t>
            </a:r>
            <a:br>
              <a:rPr lang="en-US" dirty="0">
                <a:solidFill>
                  <a:srgbClr val="000000"/>
                </a:solidFill>
              </a:rPr>
            </a:br>
            <a:br>
              <a:rPr lang="en-US" dirty="0">
                <a:solidFill>
                  <a:srgbClr val="000000"/>
                </a:solidFill>
              </a:rPr>
            </a:br>
            <a:r>
              <a:rPr lang="en-US" dirty="0">
                <a:solidFill>
                  <a:schemeClr val="accent6"/>
                </a:solidFill>
              </a:rPr>
              <a:t>-</a:t>
            </a:r>
            <a:r>
              <a:rPr lang="en-US" dirty="0">
                <a:solidFill>
                  <a:srgbClr val="000000"/>
                </a:solidFill>
              </a:rPr>
              <a:t> You may also become </a:t>
            </a:r>
            <a:r>
              <a:rPr lang="en-US" b="1" dirty="0">
                <a:solidFill>
                  <a:srgbClr val="000000"/>
                </a:solidFill>
              </a:rPr>
              <a:t>argumentative and bad tempered.</a:t>
            </a:r>
            <a:br>
              <a:rPr lang="en-US" b="1" dirty="0">
                <a:solidFill>
                  <a:srgbClr val="000000"/>
                </a:solidFill>
              </a:rPr>
            </a:br>
            <a:endParaRPr lang="en-US" b="1" dirty="0">
              <a:solidFill>
                <a:srgbClr val="000000"/>
              </a:solidFill>
            </a:endParaRPr>
          </a:p>
          <a:p>
            <a:pPr marL="365760" indent="-256032" algn="ctr" eaLnBrk="1" fontAlgn="auto" hangingPunct="1">
              <a:lnSpc>
                <a:spcPct val="90000"/>
              </a:lnSpc>
              <a:spcAft>
                <a:spcPts val="0"/>
              </a:spcAft>
              <a:buClr>
                <a:schemeClr val="accent3"/>
              </a:buClr>
              <a:buFont typeface="Georgia"/>
              <a:buNone/>
              <a:defRPr/>
            </a:pPr>
            <a:r>
              <a:rPr lang="en-US" dirty="0">
                <a:solidFill>
                  <a:schemeClr val="accent6"/>
                </a:solidFill>
              </a:rPr>
              <a:t>-</a:t>
            </a:r>
            <a:r>
              <a:rPr lang="en-US" b="1" dirty="0">
                <a:solidFill>
                  <a:srgbClr val="000000"/>
                </a:solidFill>
              </a:rPr>
              <a:t> </a:t>
            </a:r>
            <a:r>
              <a:rPr lang="en-US" dirty="0">
                <a:solidFill>
                  <a:srgbClr val="000000"/>
                </a:solidFill>
              </a:rPr>
              <a:t>You may </a:t>
            </a:r>
            <a:r>
              <a:rPr lang="en-US" b="1" dirty="0">
                <a:solidFill>
                  <a:srgbClr val="000000"/>
                </a:solidFill>
              </a:rPr>
              <a:t>love your friends or family at times </a:t>
            </a:r>
            <a:r>
              <a:rPr lang="en-US" dirty="0">
                <a:solidFill>
                  <a:srgbClr val="000000"/>
                </a:solidFill>
              </a:rPr>
              <a:t>and </a:t>
            </a:r>
            <a:r>
              <a:rPr lang="en-US" b="1" dirty="0">
                <a:solidFill>
                  <a:srgbClr val="000000"/>
                </a:solidFill>
              </a:rPr>
              <a:t>not want to have anything to do with </a:t>
            </a:r>
            <a:r>
              <a:rPr lang="en-US" dirty="0">
                <a:solidFill>
                  <a:srgbClr val="000000"/>
                </a:solidFill>
              </a:rPr>
              <a:t>them at other times.</a:t>
            </a:r>
            <a:br>
              <a:rPr lang="en-US" dirty="0">
                <a:solidFill>
                  <a:srgbClr val="000000"/>
                </a:solidFill>
              </a:rPr>
            </a:br>
            <a:endParaRPr lang="en-US" dirty="0">
              <a:solidFill>
                <a:srgbClr val="000000"/>
              </a:solidFill>
            </a:endParaRPr>
          </a:p>
          <a:p>
            <a:pPr marL="365760" indent="-256032" algn="ctr" eaLnBrk="1" fontAlgn="auto" hangingPunct="1">
              <a:lnSpc>
                <a:spcPct val="90000"/>
              </a:lnSpc>
              <a:spcAft>
                <a:spcPts val="0"/>
              </a:spcAft>
              <a:buClr>
                <a:schemeClr val="accent3"/>
              </a:buClr>
              <a:buFont typeface="Georgia"/>
              <a:buNone/>
              <a:defRPr/>
            </a:pPr>
            <a:r>
              <a:rPr lang="en-US" dirty="0">
                <a:solidFill>
                  <a:schemeClr val="accent6"/>
                </a:solidFill>
              </a:rPr>
              <a:t>-</a:t>
            </a:r>
            <a:r>
              <a:rPr lang="en-US" dirty="0">
                <a:solidFill>
                  <a:srgbClr val="000000"/>
                </a:solidFill>
              </a:rPr>
              <a:t> Sometimes you may </a:t>
            </a:r>
            <a:r>
              <a:rPr lang="en-US" b="1" dirty="0">
                <a:solidFill>
                  <a:srgbClr val="000000"/>
                </a:solidFill>
              </a:rPr>
              <a:t>feel like a grown-up</a:t>
            </a:r>
            <a:r>
              <a:rPr lang="en-US" dirty="0">
                <a:solidFill>
                  <a:srgbClr val="000000"/>
                </a:solidFill>
              </a:rPr>
              <a:t>, other times </a:t>
            </a:r>
            <a:r>
              <a:rPr lang="en-US" b="1" dirty="0">
                <a:solidFill>
                  <a:srgbClr val="000000"/>
                </a:solidFill>
              </a:rPr>
              <a:t>like a kid</a:t>
            </a:r>
            <a:r>
              <a:rPr lang="en-US" dirty="0">
                <a:solidFill>
                  <a:srgbClr val="000000"/>
                </a:solidFill>
              </a:rPr>
              <a:t>.</a:t>
            </a:r>
            <a:br>
              <a:rPr lang="en-US" dirty="0">
                <a:solidFill>
                  <a:srgbClr val="000000"/>
                </a:solidFill>
              </a:rPr>
            </a:br>
            <a:endParaRPr lang="en-US" dirty="0">
              <a:solidFill>
                <a:srgbClr val="000000"/>
              </a:solidFill>
            </a:endParaRPr>
          </a:p>
          <a:p>
            <a:pPr marL="365760" indent="-256032" algn="ctr" eaLnBrk="1" fontAlgn="auto" hangingPunct="1">
              <a:lnSpc>
                <a:spcPct val="90000"/>
              </a:lnSpc>
              <a:spcAft>
                <a:spcPts val="0"/>
              </a:spcAft>
              <a:buClr>
                <a:schemeClr val="accent3"/>
              </a:buClr>
              <a:buFont typeface="Georgia"/>
              <a:buNone/>
              <a:defRPr/>
            </a:pPr>
            <a:endParaRPr lang="en-US" dirty="0">
              <a:solidFill>
                <a:srgbClr val="000000"/>
              </a:solidFill>
            </a:endParaRPr>
          </a:p>
          <a:p>
            <a:pPr marL="365760" indent="-256032" algn="ctr" eaLnBrk="1" fontAlgn="auto" hangingPunct="1">
              <a:lnSpc>
                <a:spcPct val="90000"/>
              </a:lnSpc>
              <a:spcAft>
                <a:spcPts val="0"/>
              </a:spcAft>
              <a:buClr>
                <a:schemeClr val="accent3"/>
              </a:buClr>
              <a:buFontTx/>
              <a:buChar char="-"/>
              <a:defRPr/>
            </a:pPr>
            <a:endParaRPr lang="en-GB" b="1" dirty="0">
              <a:solidFill>
                <a:srgbClr val="00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0">
      <a:dk1>
        <a:srgbClr val="84C1FF"/>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4C3DB60783884CBF0203052412B91E" ma:contentTypeVersion="13" ma:contentTypeDescription="Create a new document." ma:contentTypeScope="" ma:versionID="35f6bebf7b7503b48766ca8726562303">
  <xsd:schema xmlns:xsd="http://www.w3.org/2001/XMLSchema" xmlns:xs="http://www.w3.org/2001/XMLSchema" xmlns:p="http://schemas.microsoft.com/office/2006/metadata/properties" xmlns:ns2="9f6c852f-ae20-45e6-a333-a0c398b786eb" xmlns:ns3="9c240b36-8f5f-451c-993e-9fc0f4722119" xmlns:ns4="bf6a6b06-2457-4332-b248-d0f32cff6b41" targetNamespace="http://schemas.microsoft.com/office/2006/metadata/properties" ma:root="true" ma:fieldsID="8e8d536aef8e4168334ac9f8a592b8ff" ns2:_="" ns3:_="" ns4:_="">
    <xsd:import namespace="9f6c852f-ae20-45e6-a333-a0c398b786eb"/>
    <xsd:import namespace="9c240b36-8f5f-451c-993e-9fc0f4722119"/>
    <xsd:import namespace="bf6a6b06-2457-4332-b248-d0f32cff6b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c852f-ae20-45e6-a333-a0c398b786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de0904c-6cf9-4c06-a364-281e7e121524"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240b36-8f5f-451c-993e-9fc0f472211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d782af3-b242-4a90-b4b1-fded58317dee}" ma:internalName="TaxCatchAll" ma:showField="CatchAllData" ma:web="9c240b36-8f5f-451c-993e-9fc0f472211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6a6b06-2457-4332-b248-d0f32cff6b4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50D4EB-4A45-483F-94D5-81D625BD7DC1}">
  <ds:schemaRefs>
    <ds:schemaRef ds:uri="http://schemas.microsoft.com/sharepoint/v3/contenttype/forms"/>
  </ds:schemaRefs>
</ds:datastoreItem>
</file>

<file path=customXml/itemProps2.xml><?xml version="1.0" encoding="utf-8"?>
<ds:datastoreItem xmlns:ds="http://schemas.openxmlformats.org/officeDocument/2006/customXml" ds:itemID="{43E9A206-AD2F-46C9-B903-6C4C5FBBDC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6c852f-ae20-45e6-a333-a0c398b786eb"/>
    <ds:schemaRef ds:uri="9c240b36-8f5f-451c-993e-9fc0f4722119"/>
    <ds:schemaRef ds:uri="bf6a6b06-2457-4332-b248-d0f32cff6b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552</TotalTime>
  <Words>1752</Words>
  <Application>Microsoft Office PowerPoint</Application>
  <PresentationFormat>On-screen Show (4:3)</PresentationFormat>
  <Paragraphs>183</Paragraphs>
  <Slides>27</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Bradley Hand ITC</vt:lpstr>
      <vt:lpstr>Calibri</vt:lpstr>
      <vt:lpstr>Comic Sans MS</vt:lpstr>
      <vt:lpstr>Georgia</vt:lpstr>
      <vt:lpstr>Trebuchet MS</vt:lpstr>
      <vt:lpstr>Wingdings</vt:lpstr>
      <vt:lpstr>Wingdings 2</vt:lpstr>
      <vt:lpstr>Urban</vt:lpstr>
      <vt:lpstr>Puberty</vt:lpstr>
      <vt:lpstr>What is puberty?</vt:lpstr>
      <vt:lpstr>Why does it happen?</vt:lpstr>
      <vt:lpstr>Chris’s Story</vt:lpstr>
      <vt:lpstr>Physical Changes</vt:lpstr>
      <vt:lpstr>Physical Changes cont.</vt:lpstr>
      <vt:lpstr>What changes happen to girls?</vt:lpstr>
      <vt:lpstr>Bodies activity!</vt:lpstr>
      <vt:lpstr>Emotional Changes</vt:lpstr>
      <vt:lpstr>What can cause conflict with parents?</vt:lpstr>
      <vt:lpstr>How to keep parents happy</vt:lpstr>
      <vt:lpstr>What can cause conflict with friends?</vt:lpstr>
      <vt:lpstr>Give and take with friends</vt:lpstr>
      <vt:lpstr>GIRLS</vt:lpstr>
      <vt:lpstr>The Menstrual Cycle</vt:lpstr>
      <vt:lpstr>PowerPoint Presentation</vt:lpstr>
      <vt:lpstr>When will my period start?</vt:lpstr>
      <vt:lpstr>Things to try…</vt:lpstr>
      <vt:lpstr>Feminine Protection</vt:lpstr>
      <vt:lpstr>Sanitary Towel</vt:lpstr>
      <vt:lpstr>How to use a sanitary towel</vt:lpstr>
      <vt:lpstr>Tampons</vt:lpstr>
      <vt:lpstr>PowerPoint Presentation</vt:lpstr>
      <vt:lpstr>Sweat</vt:lpstr>
      <vt:lpstr>Personal Hygiene What do we do?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Puberty</dc:title>
  <dc:creator>Faye</dc:creator>
  <cp:lastModifiedBy>Mr O'Donnelly</cp:lastModifiedBy>
  <cp:revision>28</cp:revision>
  <dcterms:created xsi:type="dcterms:W3CDTF">2010-06-23T21:02:05Z</dcterms:created>
  <dcterms:modified xsi:type="dcterms:W3CDTF">2023-06-02T13:42:06Z</dcterms:modified>
</cp:coreProperties>
</file>